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6" r:id="rId4"/>
    <p:sldMasterId id="2147483688" r:id="rId5"/>
    <p:sldMasterId id="2147483700" r:id="rId6"/>
    <p:sldMasterId id="2147483712" r:id="rId7"/>
    <p:sldMasterId id="2147483724" r:id="rId8"/>
    <p:sldMasterId id="2147483738" r:id="rId9"/>
    <p:sldMasterId id="2147483750" r:id="rId10"/>
    <p:sldMasterId id="2147483763" r:id="rId11"/>
  </p:sldMasterIdLst>
  <p:notesMasterIdLst>
    <p:notesMasterId r:id="rId14"/>
  </p:notesMasterIdLst>
  <p:sldIdLst>
    <p:sldId id="395" r:id="rId12"/>
    <p:sldId id="347" r:id="rId13"/>
    <p:sldId id="349" r:id="rId15"/>
    <p:sldId id="307" r:id="rId16"/>
    <p:sldId id="397" r:id="rId17"/>
    <p:sldId id="324" r:id="rId18"/>
    <p:sldId id="325" r:id="rId19"/>
    <p:sldId id="326" r:id="rId20"/>
    <p:sldId id="327" r:id="rId21"/>
    <p:sldId id="284" r:id="rId22"/>
    <p:sldId id="263" r:id="rId23"/>
    <p:sldId id="285" r:id="rId24"/>
    <p:sldId id="391" r:id="rId25"/>
    <p:sldId id="289" r:id="rId26"/>
    <p:sldId id="336" r:id="rId27"/>
    <p:sldId id="352" r:id="rId28"/>
    <p:sldId id="408" r:id="rId29"/>
    <p:sldId id="268" r:id="rId30"/>
    <p:sldId id="269" r:id="rId31"/>
    <p:sldId id="295" r:id="rId32"/>
    <p:sldId id="271" r:id="rId33"/>
    <p:sldId id="286" r:id="rId34"/>
    <p:sldId id="300" r:id="rId35"/>
    <p:sldId id="301" r:id="rId36"/>
    <p:sldId id="305" r:id="rId37"/>
    <p:sldId id="282" r:id="rId38"/>
    <p:sldId id="283" r:id="rId39"/>
    <p:sldId id="276" r:id="rId40"/>
    <p:sldId id="392" r:id="rId41"/>
    <p:sldId id="298" r:id="rId42"/>
    <p:sldId id="353" r:id="rId43"/>
    <p:sldId id="362" r:id="rId44"/>
    <p:sldId id="363" r:id="rId45"/>
    <p:sldId id="364" r:id="rId46"/>
    <p:sldId id="365" r:id="rId47"/>
    <p:sldId id="393" r:id="rId48"/>
    <p:sldId id="366" r:id="rId49"/>
    <p:sldId id="369" r:id="rId50"/>
    <p:sldId id="396" r:id="rId51"/>
    <p:sldId id="368" r:id="rId52"/>
    <p:sldId id="367" r:id="rId53"/>
    <p:sldId id="372" r:id="rId54"/>
    <p:sldId id="373" r:id="rId55"/>
    <p:sldId id="374" r:id="rId56"/>
    <p:sldId id="375" r:id="rId57"/>
    <p:sldId id="376" r:id="rId58"/>
    <p:sldId id="377" r:id="rId59"/>
    <p:sldId id="378" r:id="rId60"/>
    <p:sldId id="379" r:id="rId61"/>
    <p:sldId id="380" r:id="rId62"/>
    <p:sldId id="387" r:id="rId63"/>
    <p:sldId id="388" r:id="rId64"/>
    <p:sldId id="381" r:id="rId65"/>
    <p:sldId id="382" r:id="rId66"/>
    <p:sldId id="394" r:id="rId67"/>
    <p:sldId id="383" r:id="rId68"/>
    <p:sldId id="384" r:id="rId69"/>
    <p:sldId id="385" r:id="rId7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506" autoAdjust="0"/>
  </p:normalViewPr>
  <p:slideViewPr>
    <p:cSldViewPr>
      <p:cViewPr>
        <p:scale>
          <a:sx n="60" d="100"/>
          <a:sy n="60" d="100"/>
        </p:scale>
        <p:origin x="-2098" y="-6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5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3" Type="http://schemas.openxmlformats.org/officeDocument/2006/relationships/tableStyles" Target="tableStyles.xml"/><Relationship Id="rId72" Type="http://schemas.openxmlformats.org/officeDocument/2006/relationships/viewProps" Target="viewProps.xml"/><Relationship Id="rId71" Type="http://schemas.openxmlformats.org/officeDocument/2006/relationships/presProps" Target="presProps.xml"/><Relationship Id="rId70" Type="http://schemas.openxmlformats.org/officeDocument/2006/relationships/slide" Target="slides/slide58.xml"/><Relationship Id="rId7" Type="http://schemas.openxmlformats.org/officeDocument/2006/relationships/slideMaster" Target="slideMasters/slideMaster6.xml"/><Relationship Id="rId69" Type="http://schemas.openxmlformats.org/officeDocument/2006/relationships/slide" Target="slides/slide57.xml"/><Relationship Id="rId68" Type="http://schemas.openxmlformats.org/officeDocument/2006/relationships/slide" Target="slides/slide56.xml"/><Relationship Id="rId67" Type="http://schemas.openxmlformats.org/officeDocument/2006/relationships/slide" Target="slides/slide55.xml"/><Relationship Id="rId66" Type="http://schemas.openxmlformats.org/officeDocument/2006/relationships/slide" Target="slides/slide54.xml"/><Relationship Id="rId65" Type="http://schemas.openxmlformats.org/officeDocument/2006/relationships/slide" Target="slides/slide53.xml"/><Relationship Id="rId64" Type="http://schemas.openxmlformats.org/officeDocument/2006/relationships/slide" Target="slides/slide52.xml"/><Relationship Id="rId63" Type="http://schemas.openxmlformats.org/officeDocument/2006/relationships/slide" Target="slides/slide51.xml"/><Relationship Id="rId62" Type="http://schemas.openxmlformats.org/officeDocument/2006/relationships/slide" Target="slides/slide50.xml"/><Relationship Id="rId61" Type="http://schemas.openxmlformats.org/officeDocument/2006/relationships/slide" Target="slides/slide49.xml"/><Relationship Id="rId60" Type="http://schemas.openxmlformats.org/officeDocument/2006/relationships/slide" Target="slides/slide48.xml"/><Relationship Id="rId6" Type="http://schemas.openxmlformats.org/officeDocument/2006/relationships/slideMaster" Target="slideMasters/slideMaster5.xml"/><Relationship Id="rId59" Type="http://schemas.openxmlformats.org/officeDocument/2006/relationships/slide" Target="slides/slide47.xml"/><Relationship Id="rId58" Type="http://schemas.openxmlformats.org/officeDocument/2006/relationships/slide" Target="slides/slide46.xml"/><Relationship Id="rId57" Type="http://schemas.openxmlformats.org/officeDocument/2006/relationships/slide" Target="slides/slide45.xml"/><Relationship Id="rId56" Type="http://schemas.openxmlformats.org/officeDocument/2006/relationships/slide" Target="slides/slide44.xml"/><Relationship Id="rId55" Type="http://schemas.openxmlformats.org/officeDocument/2006/relationships/slide" Target="slides/slide43.xml"/><Relationship Id="rId54" Type="http://schemas.openxmlformats.org/officeDocument/2006/relationships/slide" Target="slides/slide42.xml"/><Relationship Id="rId53" Type="http://schemas.openxmlformats.org/officeDocument/2006/relationships/slide" Target="slides/slide41.xml"/><Relationship Id="rId52" Type="http://schemas.openxmlformats.org/officeDocument/2006/relationships/slide" Target="slides/slide40.xml"/><Relationship Id="rId51" Type="http://schemas.openxmlformats.org/officeDocument/2006/relationships/slide" Target="slides/slide39.xml"/><Relationship Id="rId50" Type="http://schemas.openxmlformats.org/officeDocument/2006/relationships/slide" Target="slides/slide38.xml"/><Relationship Id="rId5" Type="http://schemas.openxmlformats.org/officeDocument/2006/relationships/slideMaster" Target="slideMasters/slideMaster4.xml"/><Relationship Id="rId49" Type="http://schemas.openxmlformats.org/officeDocument/2006/relationships/slide" Target="slides/slide37.xml"/><Relationship Id="rId48" Type="http://schemas.openxmlformats.org/officeDocument/2006/relationships/slide" Target="slides/slide36.xml"/><Relationship Id="rId47" Type="http://schemas.openxmlformats.org/officeDocument/2006/relationships/slide" Target="slides/slide35.xml"/><Relationship Id="rId46" Type="http://schemas.openxmlformats.org/officeDocument/2006/relationships/slide" Target="slides/slide34.xml"/><Relationship Id="rId45" Type="http://schemas.openxmlformats.org/officeDocument/2006/relationships/slide" Target="slides/slide33.xml"/><Relationship Id="rId44" Type="http://schemas.openxmlformats.org/officeDocument/2006/relationships/slide" Target="slides/slide32.xml"/><Relationship Id="rId43" Type="http://schemas.openxmlformats.org/officeDocument/2006/relationships/slide" Target="slides/slide31.xml"/><Relationship Id="rId42" Type="http://schemas.openxmlformats.org/officeDocument/2006/relationships/slide" Target="slides/slide30.xml"/><Relationship Id="rId41" Type="http://schemas.openxmlformats.org/officeDocument/2006/relationships/slide" Target="slides/slide29.xml"/><Relationship Id="rId40" Type="http://schemas.openxmlformats.org/officeDocument/2006/relationships/slide" Target="slides/slide28.xml"/><Relationship Id="rId4" Type="http://schemas.openxmlformats.org/officeDocument/2006/relationships/slideMaster" Target="slideMasters/slideMaster3.xml"/><Relationship Id="rId39" Type="http://schemas.openxmlformats.org/officeDocument/2006/relationships/slide" Target="slides/slide27.xml"/><Relationship Id="rId38" Type="http://schemas.openxmlformats.org/officeDocument/2006/relationships/slide" Target="slides/slide26.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notesMaster" Target="notesMasters/notesMaster1.xml"/><Relationship Id="rId13" Type="http://schemas.openxmlformats.org/officeDocument/2006/relationships/slide" Target="slides/slide2.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64CBA37-964C-475A-81A3-D5F7EABB5E44}" type="datetimeFigureOut">
              <a:rPr lang="en-US"/>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endParaRPr lang="en-US" noProof="0" smtClean="0"/>
          </a:p>
          <a:p>
            <a:pPr lvl="1"/>
            <a:r>
              <a:rPr lang="en-US" noProof="0" smtClean="0"/>
              <a:t>Second level</a:t>
            </a:r>
            <a:endParaRPr lang="en-US" noProof="0" smtClean="0"/>
          </a:p>
          <a:p>
            <a:pPr lvl="2"/>
            <a:r>
              <a:rPr lang="en-US" noProof="0" smtClean="0"/>
              <a:t>Third level</a:t>
            </a:r>
            <a:endParaRPr lang="en-US" noProof="0" smtClean="0"/>
          </a:p>
          <a:p>
            <a:pPr lvl="3"/>
            <a:r>
              <a:rPr lang="en-US" noProof="0" smtClean="0"/>
              <a:t>Fourth level</a:t>
            </a:r>
            <a:endParaRPr lang="en-US" noProof="0" smtClean="0"/>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083A6E28-4218-44FA-A8A7-EF081EB70A11}" type="slidenum">
              <a:rPr lang="en-GB"/>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defRPr/>
            </a:pPr>
            <a:endParaRPr lang="en-GB" dirty="0"/>
          </a:p>
        </p:txBody>
      </p:sp>
      <p:sp>
        <p:nvSpPr>
          <p:cNvPr id="33796" name="Slide Number Placeholder 3"/>
          <p:cNvSpPr>
            <a:spLocks noGrp="1"/>
          </p:cNvSpPr>
          <p:nvPr>
            <p:ph type="sldNum" sz="quarter" idx="5"/>
          </p:nvPr>
        </p:nvSpPr>
        <p:spPr>
          <a:noFill/>
        </p:spPr>
        <p:txBody>
          <a:bodyPr/>
          <a:lstStyle/>
          <a:p>
            <a:fld id="{F3EB0CA3-B8BF-464D-82BA-D1BE90889C99}" type="slidenum">
              <a:rPr lang="it-IT" smtClean="0"/>
            </a:fld>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ln>
        </p:spPr>
      </p:sp>
      <p:sp>
        <p:nvSpPr>
          <p:cNvPr id="74755" name="Notes Placeholder 2"/>
          <p:cNvSpPr>
            <a:spLocks noGrp="1"/>
          </p:cNvSpPr>
          <p:nvPr>
            <p:ph type="body" idx="1"/>
          </p:nvPr>
        </p:nvSpPr>
        <p:spPr bwMode="auto">
          <a:noFill/>
        </p:spPr>
        <p:txBody>
          <a:bodyPr wrap="square" numCol="1" anchor="t" anchorCtr="0" compatLnSpc="1"/>
          <a:lstStyle/>
          <a:p>
            <a:pPr>
              <a:spcBef>
                <a:spcPct val="0"/>
              </a:spcBef>
            </a:pPr>
            <a:r>
              <a:rPr lang="en-GB" dirty="0" smtClean="0"/>
              <a:t>5 subjects</a:t>
            </a:r>
            <a:endParaRPr lang="en-GB" dirty="0" smtClean="0"/>
          </a:p>
          <a:p>
            <a:pPr>
              <a:spcBef>
                <a:spcPct val="0"/>
              </a:spcBef>
            </a:pPr>
            <a:r>
              <a:rPr lang="en-GB" dirty="0" smtClean="0"/>
              <a:t>Analysis was done using a mixed effects analysis and cluster–based </a:t>
            </a:r>
            <a:r>
              <a:rPr lang="en-GB" dirty="0" err="1" smtClean="0"/>
              <a:t>thresholding</a:t>
            </a:r>
            <a:r>
              <a:rPr lang="en-GB" dirty="0" smtClean="0"/>
              <a:t> (z&gt;2.3, p&lt;0.05). </a:t>
            </a:r>
            <a:endParaRPr lang="en-GB" dirty="0" smtClean="0"/>
          </a:p>
          <a:p>
            <a:pPr>
              <a:spcBef>
                <a:spcPct val="0"/>
              </a:spcBef>
            </a:pPr>
            <a:r>
              <a:rPr lang="en-GB" dirty="0" smtClean="0"/>
              <a:t>The first (EV1) represents the average amplitude of the peak of interest. </a:t>
            </a:r>
            <a:endParaRPr lang="en-GB" dirty="0" smtClean="0"/>
          </a:p>
          <a:p>
            <a:pPr>
              <a:spcBef>
                <a:spcPct val="0"/>
              </a:spcBef>
            </a:pPr>
            <a:r>
              <a:rPr lang="en-GB" dirty="0" smtClean="0"/>
              <a:t>The second (EV2) represented the trial-to-trial variability of the peak of interest. </a:t>
            </a:r>
            <a:endParaRPr lang="en-GB" dirty="0" smtClean="0"/>
          </a:p>
          <a:p>
            <a:pPr>
              <a:spcBef>
                <a:spcPct val="0"/>
              </a:spcBef>
            </a:pPr>
            <a:r>
              <a:rPr lang="en-GB" dirty="0" smtClean="0"/>
              <a:t>Note how the variability of the N2 peak correlates with the BOLD signal time course of </a:t>
            </a:r>
            <a:r>
              <a:rPr lang="en-GB" dirty="0" err="1" smtClean="0"/>
              <a:t>voxels</a:t>
            </a:r>
            <a:r>
              <a:rPr lang="en-GB" dirty="0" smtClean="0"/>
              <a:t> located in the </a:t>
            </a:r>
            <a:r>
              <a:rPr lang="en-GB" dirty="0" err="1" smtClean="0"/>
              <a:t>ipsilateral</a:t>
            </a:r>
            <a:r>
              <a:rPr lang="en-GB" dirty="0" smtClean="0"/>
              <a:t> and </a:t>
            </a:r>
            <a:r>
              <a:rPr lang="en-GB" dirty="0" err="1" smtClean="0"/>
              <a:t>contralateral</a:t>
            </a:r>
            <a:r>
              <a:rPr lang="en-GB" dirty="0" smtClean="0"/>
              <a:t> posterior </a:t>
            </a:r>
            <a:r>
              <a:rPr lang="en-GB" dirty="0" err="1" smtClean="0"/>
              <a:t>insula</a:t>
            </a:r>
            <a:r>
              <a:rPr lang="en-GB" dirty="0" smtClean="0"/>
              <a:t>. </a:t>
            </a:r>
            <a:endParaRPr lang="en-GB" dirty="0" smtClean="0"/>
          </a:p>
        </p:txBody>
      </p:sp>
      <p:sp>
        <p:nvSpPr>
          <p:cNvPr id="74756" name="Slide Number Placeholder 3"/>
          <p:cNvSpPr>
            <a:spLocks noGrp="1"/>
          </p:cNvSpPr>
          <p:nvPr>
            <p:ph type="sldNum" sz="quarter" idx="5"/>
          </p:nvPr>
        </p:nvSpPr>
        <p:spPr bwMode="auto">
          <a:noFill/>
          <a:ln>
            <a:miter lim="800000"/>
          </a:ln>
        </p:spPr>
        <p:txBody>
          <a:bodyPr wrap="square" numCol="1" anchorCtr="0" compatLnSpc="1"/>
          <a:lstStyle/>
          <a:p>
            <a:fld id="{E9832362-9C8C-4571-87E9-E815576006FE}" type="slidenum">
              <a:rPr lang="en-GB">
                <a:solidFill>
                  <a:prstClr val="black"/>
                </a:solidFill>
              </a:rPr>
            </a:fld>
            <a:endParaRPr lang="en-GB">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7F598F59-736A-4271-A3F5-447DF82654CD}" type="slidenum">
              <a:rPr lang="it-IT"/>
            </a:fld>
            <a:endParaRPr lang="it-IT"/>
          </a:p>
        </p:txBody>
      </p:sp>
      <p:sp>
        <p:nvSpPr>
          <p:cNvPr id="611330" name="Rectangle 2"/>
          <p:cNvSpPr>
            <a:spLocks noGrp="1" noRot="1" noChangeAspect="1" noChangeArrowheads="1" noTextEdit="1"/>
          </p:cNvSpPr>
          <p:nvPr>
            <p:ph type="sldImg"/>
          </p:nvPr>
        </p:nvSpPr>
        <p:spPr/>
      </p:sp>
      <p:sp>
        <p:nvSpPr>
          <p:cNvPr id="611331" name="Rectangle 3"/>
          <p:cNvSpPr>
            <a:spLocks noGrp="1" noChangeArrowheads="1"/>
          </p:cNvSpPr>
          <p:nvPr>
            <p:ph type="body" idx="1"/>
          </p:nvPr>
        </p:nvSpPr>
        <p:spPr/>
        <p:txBody>
          <a:bodyPr/>
          <a:lstStyle/>
          <a:p>
            <a:r>
              <a:rPr lang="en-GB"/>
              <a:t>Concepts of spatial and temporal resolution</a:t>
            </a:r>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defRPr/>
            </a:pPr>
            <a:r>
              <a:rPr lang="en-GB" dirty="0" smtClean="0"/>
              <a:t>That we have already seen, showing EEG and </a:t>
            </a:r>
            <a:r>
              <a:rPr lang="en-GB" dirty="0" err="1" smtClean="0"/>
              <a:t>fMRI</a:t>
            </a:r>
            <a:r>
              <a:rPr lang="en-GB" dirty="0" smtClean="0"/>
              <a:t>, two of the most widely used techniques to sample brain activity. While EEG has an excellent ability to resolve two neural events in time, its ability to resolve neural events in space is quite poor, and exactly the opposite happens for </a:t>
            </a:r>
            <a:r>
              <a:rPr lang="en-GB" dirty="0" err="1" smtClean="0"/>
              <a:t>fMRI</a:t>
            </a:r>
            <a:r>
              <a:rPr lang="en-GB" dirty="0" smtClean="0"/>
              <a:t> – this because the different nature of the physiological processes sampled. For this reason it is highly desirable to combine them, and </a:t>
            </a:r>
            <a:r>
              <a:rPr lang="en-GB" u="sng" dirty="0" smtClean="0"/>
              <a:t>how to do this in a proper way</a:t>
            </a:r>
            <a:r>
              <a:rPr lang="en-GB" dirty="0" smtClean="0"/>
              <a:t> is one of the hot topic of modern system neuroscience, because it could potentially provide maps of brain activity with very high spatial</a:t>
            </a:r>
            <a:r>
              <a:rPr lang="en-GB" baseline="0" dirty="0" smtClean="0"/>
              <a:t> and </a:t>
            </a:r>
            <a:r>
              <a:rPr lang="en-GB" dirty="0" smtClean="0"/>
              <a:t>temporal resolution.</a:t>
            </a:r>
            <a:endParaRPr lang="en-GB" dirty="0" smtClean="0"/>
          </a:p>
          <a:p>
            <a:endParaRPr lang="en-GB" dirty="0"/>
          </a:p>
        </p:txBody>
      </p:sp>
      <p:sp>
        <p:nvSpPr>
          <p:cNvPr id="4" name="Slide Number Placeholder 3"/>
          <p:cNvSpPr>
            <a:spLocks noGrp="1"/>
          </p:cNvSpPr>
          <p:nvPr>
            <p:ph type="sldNum" sz="quarter" idx="10"/>
          </p:nvPr>
        </p:nvSpPr>
        <p:spPr/>
        <p:txBody>
          <a:bodyPr/>
          <a:lstStyle/>
          <a:p>
            <a:fld id="{C31D47A8-8354-4E0F-AA37-18745304A026}" type="slidenum">
              <a:rPr lang="it-IT" smtClean="0"/>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ln>
        </p:spPr>
        <p:txBody>
          <a:bodyPr wrap="square" numCol="1" anchorCtr="0" compatLnSpc="1"/>
          <a:lstStyle/>
          <a:p>
            <a:pPr fontAlgn="base">
              <a:spcBef>
                <a:spcPct val="0"/>
              </a:spcBef>
              <a:spcAft>
                <a:spcPct val="0"/>
              </a:spcAft>
            </a:pPr>
            <a:fld id="{DB3C48BE-F629-490F-8FA6-401BE0606197}" type="slidenum">
              <a:rPr lang="it-IT"/>
            </a:fld>
            <a:endParaRPr lang="it-IT"/>
          </a:p>
        </p:txBody>
      </p:sp>
      <p:sp>
        <p:nvSpPr>
          <p:cNvPr id="55299" name="Rectangle 2"/>
          <p:cNvSpPr>
            <a:spLocks noGrp="1" noRot="1" noChangeAspect="1" noChangeArrowheads="1" noTextEdit="1"/>
          </p:cNvSpPr>
          <p:nvPr>
            <p:ph type="sldImg"/>
          </p:nvPr>
        </p:nvSpPr>
        <p:spPr bwMode="auto">
          <a:noFill/>
          <a:ln>
            <a:solidFill>
              <a:srgbClr val="000000"/>
            </a:solidFill>
            <a:miter lim="800000"/>
          </a:ln>
        </p:spPr>
      </p:sp>
      <p:sp>
        <p:nvSpPr>
          <p:cNvPr id="55300" name="Rectangle 3"/>
          <p:cNvSpPr>
            <a:spLocks noGrp="1" noChangeArrowheads="1"/>
          </p:cNvSpPr>
          <p:nvPr>
            <p:ph type="body" idx="1"/>
          </p:nvPr>
        </p:nvSpPr>
        <p:spPr bwMode="auto">
          <a:noFill/>
        </p:spPr>
        <p:txBody>
          <a:bodyPr wrap="square" numCol="1" anchor="t" anchorCtr="0" compatLnSpc="1"/>
          <a:lstStyle/>
          <a:p>
            <a:pPr>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ln>
        </p:spPr>
      </p:sp>
      <p:sp>
        <p:nvSpPr>
          <p:cNvPr id="56323" name="Notes Placeholder 2"/>
          <p:cNvSpPr>
            <a:spLocks noGrp="1"/>
          </p:cNvSpPr>
          <p:nvPr>
            <p:ph type="body" idx="1"/>
          </p:nvPr>
        </p:nvSpPr>
        <p:spPr bwMode="auto">
          <a:noFill/>
        </p:spPr>
        <p:txBody>
          <a:bodyPr wrap="square" numCol="1" anchor="t" anchorCtr="0" compatLnSpc="1"/>
          <a:lstStyle/>
          <a:p>
            <a:pPr>
              <a:spcBef>
                <a:spcPct val="0"/>
              </a:spcBef>
            </a:pPr>
            <a:endParaRPr lang="en-GB" smtClean="0"/>
          </a:p>
        </p:txBody>
      </p:sp>
      <p:sp>
        <p:nvSpPr>
          <p:cNvPr id="56324" name="Slide Number Placeholder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8B682E9B-C78C-4A4D-9AA3-94352B190124}" type="slidenum">
              <a:rPr lang="it-I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defRPr/>
            </a:pPr>
            <a:r>
              <a:rPr lang="en-GB" dirty="0" smtClean="0"/>
              <a:t>That we have already seen, showing EEG and </a:t>
            </a:r>
            <a:r>
              <a:rPr lang="en-GB" dirty="0" err="1" smtClean="0"/>
              <a:t>fMRI</a:t>
            </a:r>
            <a:r>
              <a:rPr lang="en-GB" dirty="0" smtClean="0"/>
              <a:t>, two of the most widely used techniques to sample brain activity. While EEG has an excellent ability to resolve two neural events in time, its ability to resolve neural events in space is quite poor, and exactly the opposite happens for </a:t>
            </a:r>
            <a:r>
              <a:rPr lang="en-GB" dirty="0" err="1" smtClean="0"/>
              <a:t>fMRI</a:t>
            </a:r>
            <a:r>
              <a:rPr lang="en-GB" dirty="0" smtClean="0"/>
              <a:t> – this because the different nature of the physiological processes sampled. For this reason it is highly desirable to combine them, and </a:t>
            </a:r>
            <a:r>
              <a:rPr lang="en-GB" u="sng" dirty="0" smtClean="0"/>
              <a:t>how to do this in a proper way</a:t>
            </a:r>
            <a:r>
              <a:rPr lang="en-GB" dirty="0" smtClean="0"/>
              <a:t> is one of the hot topic of modern system neuroscience, because it could potentially provide maps of brain activity with very high spatial</a:t>
            </a:r>
            <a:r>
              <a:rPr lang="en-GB" baseline="0" dirty="0" smtClean="0"/>
              <a:t> and </a:t>
            </a:r>
            <a:r>
              <a:rPr lang="en-GB" dirty="0" smtClean="0"/>
              <a:t>temporal resolution.</a:t>
            </a:r>
            <a:endParaRPr lang="en-GB" dirty="0" smtClean="0"/>
          </a:p>
          <a:p>
            <a:endParaRPr lang="en-GB" dirty="0"/>
          </a:p>
        </p:txBody>
      </p:sp>
      <p:sp>
        <p:nvSpPr>
          <p:cNvPr id="4" name="Slide Number Placeholder 3"/>
          <p:cNvSpPr>
            <a:spLocks noGrp="1"/>
          </p:cNvSpPr>
          <p:nvPr>
            <p:ph type="sldNum" sz="quarter" idx="10"/>
          </p:nvPr>
        </p:nvSpPr>
        <p:spPr/>
        <p:txBody>
          <a:bodyPr/>
          <a:lstStyle/>
          <a:p>
            <a:fld id="{C31D47A8-8354-4E0F-AA37-18745304A026}" type="slidenum">
              <a:rPr lang="it-IT" smtClean="0">
                <a:solidFill>
                  <a:prstClr val="black"/>
                </a:solidFill>
              </a:rPr>
            </a:fld>
            <a:endParaRPr lang="it-IT">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defRPr/>
            </a:pPr>
            <a:r>
              <a:rPr lang="en-GB" dirty="0" smtClean="0"/>
              <a:t>We tried to do this it, and from a technical point of view it is very challenging, because </a:t>
            </a:r>
            <a:r>
              <a:rPr lang="en-GB" u="sng" dirty="0" smtClean="0"/>
              <a:t>there are massive artefacts when</a:t>
            </a:r>
            <a:r>
              <a:rPr lang="en-GB" dirty="0" smtClean="0"/>
              <a:t> the two systems work together – this is an example of how EEG looks like when the MR gradients are switched on! This problem was approached by a team of people at the Oxford </a:t>
            </a:r>
            <a:r>
              <a:rPr lang="en-GB" dirty="0" err="1" smtClean="0"/>
              <a:t>fMRIB</a:t>
            </a:r>
            <a:r>
              <a:rPr lang="en-GB" dirty="0" smtClean="0"/>
              <a:t> centre and in the</a:t>
            </a:r>
            <a:r>
              <a:rPr lang="en-GB" baseline="0" dirty="0" smtClean="0"/>
              <a:t> Engineering department</a:t>
            </a:r>
            <a:r>
              <a:rPr lang="en-GB" dirty="0" smtClean="0"/>
              <a:t>, and we developed a robust algorithm to clean this MR-induced noise on the EEG..</a:t>
            </a:r>
            <a:endParaRPr lang="en-GB" dirty="0" smtClean="0"/>
          </a:p>
          <a:p>
            <a:endParaRPr lang="en-GB" dirty="0"/>
          </a:p>
        </p:txBody>
      </p:sp>
      <p:sp>
        <p:nvSpPr>
          <p:cNvPr id="4" name="Slide Number Placeholder 3"/>
          <p:cNvSpPr>
            <a:spLocks noGrp="1"/>
          </p:cNvSpPr>
          <p:nvPr>
            <p:ph type="sldNum" sz="quarter" idx="10"/>
          </p:nvPr>
        </p:nvSpPr>
        <p:spPr/>
        <p:txBody>
          <a:bodyPr/>
          <a:lstStyle/>
          <a:p>
            <a:fld id="{C31D47A8-8354-4E0F-AA37-18745304A026}" type="slidenum">
              <a:rPr lang="it-IT" smtClean="0">
                <a:solidFill>
                  <a:prstClr val="black"/>
                </a:solidFill>
              </a:rPr>
            </a:fld>
            <a:endParaRPr lang="it-IT">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 tried to do it, and from a technical point of view that is very challenging, because </a:t>
            </a:r>
            <a:r>
              <a:rPr lang="en-GB" u="sng" dirty="0" smtClean="0"/>
              <a:t>there are massive artefacts when</a:t>
            </a:r>
            <a:r>
              <a:rPr lang="en-GB" dirty="0" smtClean="0"/>
              <a:t> the two systems work together – this is an example of how EEG looks like when the MR gradients are switched on! This problem was approached by a team of people from the Oxford </a:t>
            </a:r>
            <a:r>
              <a:rPr lang="en-GB" dirty="0" err="1" smtClean="0"/>
              <a:t>fMRIB</a:t>
            </a:r>
            <a:r>
              <a:rPr lang="en-GB" dirty="0" smtClean="0"/>
              <a:t> centre and the Department of Engineering, and we developed a robust algorithm to clean this MR-induced noise on the EEG..</a:t>
            </a:r>
            <a:endParaRPr lang="en-GB" dirty="0"/>
          </a:p>
        </p:txBody>
      </p:sp>
      <p:sp>
        <p:nvSpPr>
          <p:cNvPr id="4" name="Slide Number Placeholder 3"/>
          <p:cNvSpPr>
            <a:spLocks noGrp="1"/>
          </p:cNvSpPr>
          <p:nvPr>
            <p:ph type="sldNum" sz="quarter" idx="10"/>
          </p:nvPr>
        </p:nvSpPr>
        <p:spPr/>
        <p:txBody>
          <a:bodyPr/>
          <a:lstStyle/>
          <a:p>
            <a:fld id="{C31D47A8-8354-4E0F-AA37-18745304A026}" type="slidenum">
              <a:rPr lang="it-IT" smtClean="0"/>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FCB116E-7B8C-41BD-A215-80ADD5DFF455}" type="slidenum">
              <a:rPr lang="it-IT">
                <a:solidFill>
                  <a:prstClr val="black"/>
                </a:solidFill>
              </a:rPr>
            </a:fld>
            <a:endParaRPr lang="it-IT">
              <a:solidFill>
                <a:prstClr val="black"/>
              </a:solidFill>
            </a:endParaRPr>
          </a:p>
        </p:txBody>
      </p:sp>
      <p:sp>
        <p:nvSpPr>
          <p:cNvPr id="534530" name="Rectangle 2"/>
          <p:cNvSpPr>
            <a:spLocks noGrp="1" noRot="1" noChangeAspect="1" noChangeArrowheads="1" noTextEdit="1"/>
          </p:cNvSpPr>
          <p:nvPr>
            <p:ph type="sldImg"/>
          </p:nvPr>
        </p:nvSpPr>
        <p:spPr/>
      </p:sp>
      <p:sp>
        <p:nvSpPr>
          <p:cNvPr id="53453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defRPr/>
            </a:pPr>
            <a:r>
              <a:rPr lang="en-GB" dirty="0" smtClean="0"/>
              <a:t>And by exploiting this “cleaning” algorithm we showed that EEG responses evoked by laser stimuli are fully detectable even during a truly simultaneous </a:t>
            </a:r>
            <a:r>
              <a:rPr lang="en-GB" dirty="0" err="1" smtClean="0"/>
              <a:t>fMRI</a:t>
            </a:r>
            <a:r>
              <a:rPr lang="en-GB" dirty="0" smtClean="0"/>
              <a:t> scanning, and both the amplitude of waveforms and the topography of scalp distribution are correctly preserved. This is a very technical paper, but it is a proof of concept that this can be done, and it al quite relevant for me because I will certainly use these combined techniques in a good part of the experiments I am planning for the next 5 years.</a:t>
            </a:r>
            <a:endParaRPr lang="en-GB" dirty="0" smtClean="0"/>
          </a:p>
          <a:p>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9AECE0FF-FD79-4732-9B83-E80FB51BDA2F}" type="slidenum">
              <a:rPr lang="it-I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EAC0428F-697B-4C4E-8C5D-432EBC35F4E3}" type="slidenum">
              <a:rPr lang="it-IT"/>
            </a:fld>
            <a:endParaRPr 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983B83A-39BD-4401-A0E9-AB1280EDA31E}" type="datetimeFigureOut">
              <a:rPr lang="en-US" smtClean="0">
                <a:solidFill>
                  <a:srgbClr val="FFFFFF">
                    <a:tint val="75000"/>
                  </a:srgbClr>
                </a:solidFill>
              </a:rPr>
            </a:fld>
            <a:endParaRPr lang="en-GB">
              <a:solidFill>
                <a:srgbClr val="FFFFFF">
                  <a:tint val="75000"/>
                </a:srgbClr>
              </a:solidFill>
            </a:endParaRPr>
          </a:p>
        </p:txBody>
      </p:sp>
      <p:sp>
        <p:nvSpPr>
          <p:cNvPr id="4" name="Footer Placeholder 3"/>
          <p:cNvSpPr>
            <a:spLocks noGrp="1"/>
          </p:cNvSpPr>
          <p:nvPr>
            <p:ph type="ftr" sz="quarter" idx="11"/>
          </p:nvPr>
        </p:nvSpPr>
        <p:spPr/>
        <p:txBody>
          <a:bodyPr/>
          <a:lstStyle/>
          <a:p>
            <a:endParaRPr lang="en-GB">
              <a:solidFill>
                <a:srgbClr val="FFFFFF">
                  <a:tint val="75000"/>
                </a:srgbClr>
              </a:solidFill>
            </a:endParaRPr>
          </a:p>
        </p:txBody>
      </p:sp>
      <p:sp>
        <p:nvSpPr>
          <p:cNvPr id="5" name="Slide Number Placeholder 4"/>
          <p:cNvSpPr>
            <a:spLocks noGrp="1"/>
          </p:cNvSpPr>
          <p:nvPr>
            <p:ph type="sldNum" sz="quarter" idx="12"/>
          </p:nvPr>
        </p:nvSpPr>
        <p:spPr/>
        <p:txBody>
          <a:bodyPr/>
          <a:lstStyle/>
          <a:p>
            <a:fld id="{7FFCBF1A-5647-4E2B-A5DE-4F978E8A40D3}" type="slidenum">
              <a:rPr lang="en-GB" smtClean="0">
                <a:solidFill>
                  <a:srgbClr val="FFFFFF">
                    <a:tint val="75000"/>
                  </a:srgbClr>
                </a:solidFill>
              </a:rPr>
            </a:fld>
            <a:endParaRPr lang="en-GB">
              <a:solidFill>
                <a:srgbClr val="FFFFFF">
                  <a:tint val="75000"/>
                </a:srgbClr>
              </a:solidFill>
            </a:endParaRPr>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83B83A-39BD-4401-A0E9-AB1280EDA31E}" type="datetimeFigureOut">
              <a:rPr lang="en-US" smtClean="0">
                <a:solidFill>
                  <a:srgbClr val="FFFFFF">
                    <a:tint val="75000"/>
                  </a:srgbClr>
                </a:solidFill>
              </a:rPr>
            </a:fld>
            <a:endParaRPr lang="en-GB">
              <a:solidFill>
                <a:srgbClr val="FFFFFF">
                  <a:tint val="75000"/>
                </a:srgbClr>
              </a:solidFill>
            </a:endParaRPr>
          </a:p>
        </p:txBody>
      </p:sp>
      <p:sp>
        <p:nvSpPr>
          <p:cNvPr id="3" name="Footer Placeholder 2"/>
          <p:cNvSpPr>
            <a:spLocks noGrp="1"/>
          </p:cNvSpPr>
          <p:nvPr>
            <p:ph type="ftr" sz="quarter" idx="11"/>
          </p:nvPr>
        </p:nvSpPr>
        <p:spPr/>
        <p:txBody>
          <a:bodyPr/>
          <a:lstStyle/>
          <a:p>
            <a:endParaRPr lang="en-GB">
              <a:solidFill>
                <a:srgbClr val="FFFFFF">
                  <a:tint val="75000"/>
                </a:srgbClr>
              </a:solidFill>
            </a:endParaRPr>
          </a:p>
        </p:txBody>
      </p:sp>
      <p:sp>
        <p:nvSpPr>
          <p:cNvPr id="4" name="Slide Number Placeholder 3"/>
          <p:cNvSpPr>
            <a:spLocks noGrp="1"/>
          </p:cNvSpPr>
          <p:nvPr>
            <p:ph type="sldNum" sz="quarter" idx="12"/>
          </p:nvPr>
        </p:nvSpPr>
        <p:spPr/>
        <p:txBody>
          <a:bodyPr/>
          <a:lstStyle/>
          <a:p>
            <a:fld id="{7FFCBF1A-5647-4E2B-A5DE-4F978E8A40D3}" type="slidenum">
              <a:rPr lang="en-GB" smtClean="0">
                <a:solidFill>
                  <a:srgbClr val="FFFFFF">
                    <a:tint val="75000"/>
                  </a:srgbClr>
                </a:solidFill>
              </a:rPr>
            </a:fld>
            <a:endParaRPr lang="en-GB">
              <a:solidFill>
                <a:srgbClr val="FFFFFF">
                  <a:tint val="75000"/>
                </a:srgbClr>
              </a:solidFill>
            </a:endParaRPr>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7983B83A-39BD-4401-A0E9-AB1280EDA31E}" type="datetimeFigureOut">
              <a:rPr lang="en-US" smtClean="0">
                <a:solidFill>
                  <a:srgbClr val="FFFFFF">
                    <a:tint val="75000"/>
                  </a:srgbClr>
                </a:solidFill>
              </a:rPr>
            </a:fld>
            <a:endParaRPr lang="en-GB">
              <a:solidFill>
                <a:srgbClr val="FFFFFF">
                  <a:tint val="75000"/>
                </a:srgbClr>
              </a:solidFill>
            </a:endParaRPr>
          </a:p>
        </p:txBody>
      </p:sp>
      <p:sp>
        <p:nvSpPr>
          <p:cNvPr id="6" name="Footer Placeholder 5"/>
          <p:cNvSpPr>
            <a:spLocks noGrp="1"/>
          </p:cNvSpPr>
          <p:nvPr>
            <p:ph type="ftr" sz="quarter" idx="11"/>
          </p:nvPr>
        </p:nvSpPr>
        <p:spPr/>
        <p:txBody>
          <a:bodyPr/>
          <a:lstStyle/>
          <a:p>
            <a:endParaRPr lang="en-GB">
              <a:solidFill>
                <a:srgbClr val="FFFFFF">
                  <a:tint val="75000"/>
                </a:srgbClr>
              </a:solidFill>
            </a:endParaRPr>
          </a:p>
        </p:txBody>
      </p:sp>
      <p:sp>
        <p:nvSpPr>
          <p:cNvPr id="7" name="Slide Number Placeholder 6"/>
          <p:cNvSpPr>
            <a:spLocks noGrp="1"/>
          </p:cNvSpPr>
          <p:nvPr>
            <p:ph type="sldNum" sz="quarter" idx="12"/>
          </p:nvPr>
        </p:nvSpPr>
        <p:spPr/>
        <p:txBody>
          <a:bodyPr/>
          <a:lstStyle/>
          <a:p>
            <a:fld id="{7FFCBF1A-5647-4E2B-A5DE-4F978E8A40D3}" type="slidenum">
              <a:rPr lang="en-GB" smtClean="0">
                <a:solidFill>
                  <a:srgbClr val="FFFFFF">
                    <a:tint val="75000"/>
                  </a:srgbClr>
                </a:solidFill>
              </a:rPr>
            </a:fld>
            <a:endParaRPr lang="en-GB">
              <a:solidFill>
                <a:srgbClr val="FFFFFF">
                  <a:tint val="75000"/>
                </a:srgbClr>
              </a:solidFill>
            </a:endParaRP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7983B83A-39BD-4401-A0E9-AB1280EDA31E}" type="datetimeFigureOut">
              <a:rPr lang="en-US" smtClean="0">
                <a:solidFill>
                  <a:srgbClr val="FFFFFF">
                    <a:tint val="75000"/>
                  </a:srgbClr>
                </a:solidFill>
              </a:rPr>
            </a:fld>
            <a:endParaRPr lang="en-GB">
              <a:solidFill>
                <a:srgbClr val="FFFFFF">
                  <a:tint val="75000"/>
                </a:srgbClr>
              </a:solidFill>
            </a:endParaRPr>
          </a:p>
        </p:txBody>
      </p:sp>
      <p:sp>
        <p:nvSpPr>
          <p:cNvPr id="6" name="Footer Placeholder 5"/>
          <p:cNvSpPr>
            <a:spLocks noGrp="1"/>
          </p:cNvSpPr>
          <p:nvPr>
            <p:ph type="ftr" sz="quarter" idx="11"/>
          </p:nvPr>
        </p:nvSpPr>
        <p:spPr/>
        <p:txBody>
          <a:bodyPr/>
          <a:lstStyle/>
          <a:p>
            <a:endParaRPr lang="en-GB">
              <a:solidFill>
                <a:srgbClr val="FFFFFF">
                  <a:tint val="75000"/>
                </a:srgbClr>
              </a:solidFill>
            </a:endParaRPr>
          </a:p>
        </p:txBody>
      </p:sp>
      <p:sp>
        <p:nvSpPr>
          <p:cNvPr id="7" name="Slide Number Placeholder 6"/>
          <p:cNvSpPr>
            <a:spLocks noGrp="1"/>
          </p:cNvSpPr>
          <p:nvPr>
            <p:ph type="sldNum" sz="quarter" idx="12"/>
          </p:nvPr>
        </p:nvSpPr>
        <p:spPr/>
        <p:txBody>
          <a:bodyPr/>
          <a:lstStyle/>
          <a:p>
            <a:fld id="{7FFCBF1A-5647-4E2B-A5DE-4F978E8A40D3}" type="slidenum">
              <a:rPr lang="en-GB" smtClean="0">
                <a:solidFill>
                  <a:srgbClr val="FFFFFF">
                    <a:tint val="75000"/>
                  </a:srgbClr>
                </a:solidFill>
              </a:rPr>
            </a:fld>
            <a:endParaRPr lang="en-GB">
              <a:solidFill>
                <a:srgbClr val="FFFFFF">
                  <a:tint val="75000"/>
                </a:srgbClr>
              </a:solidFill>
            </a:endParaRPr>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fld id="{7983B83A-39BD-4401-A0E9-AB1280EDA31E}" type="datetimeFigureOut">
              <a:rPr lang="en-US" smtClean="0">
                <a:solidFill>
                  <a:srgbClr val="FFFFFF">
                    <a:tint val="75000"/>
                  </a:srgbClr>
                </a:solidFill>
              </a:rPr>
            </a:fld>
            <a:endParaRPr lang="en-GB">
              <a:solidFill>
                <a:srgbClr val="FFFFFF">
                  <a:tint val="75000"/>
                </a:srgbClr>
              </a:solidFill>
            </a:endParaRPr>
          </a:p>
        </p:txBody>
      </p:sp>
      <p:sp>
        <p:nvSpPr>
          <p:cNvPr id="5" name="Footer Placeholder 4"/>
          <p:cNvSpPr>
            <a:spLocks noGrp="1"/>
          </p:cNvSpPr>
          <p:nvPr>
            <p:ph type="ftr" sz="quarter" idx="11"/>
          </p:nvPr>
        </p:nvSpPr>
        <p:spPr/>
        <p:txBody>
          <a:bodyPr/>
          <a:lstStyle/>
          <a:p>
            <a:endParaRPr lang="en-GB">
              <a:solidFill>
                <a:srgbClr val="FFFFFF">
                  <a:tint val="75000"/>
                </a:srgbClr>
              </a:solidFill>
            </a:endParaRPr>
          </a:p>
        </p:txBody>
      </p:sp>
      <p:sp>
        <p:nvSpPr>
          <p:cNvPr id="6" name="Slide Number Placeholder 5"/>
          <p:cNvSpPr>
            <a:spLocks noGrp="1"/>
          </p:cNvSpPr>
          <p:nvPr>
            <p:ph type="sldNum" sz="quarter" idx="12"/>
          </p:nvPr>
        </p:nvSpPr>
        <p:spPr/>
        <p:txBody>
          <a:bodyPr/>
          <a:lstStyle/>
          <a:p>
            <a:fld id="{7FFCBF1A-5647-4E2B-A5DE-4F978E8A40D3}" type="slidenum">
              <a:rPr lang="en-GB" smtClean="0">
                <a:solidFill>
                  <a:srgbClr val="FFFFFF">
                    <a:tint val="75000"/>
                  </a:srgbClr>
                </a:solidFill>
              </a:rPr>
            </a:fld>
            <a:endParaRPr lang="en-GB">
              <a:solidFill>
                <a:srgbClr val="FFFFFF">
                  <a:tint val="75000"/>
                </a:srgbClr>
              </a:solidFill>
            </a:endParaRPr>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fld id="{7983B83A-39BD-4401-A0E9-AB1280EDA31E}" type="datetimeFigureOut">
              <a:rPr lang="en-US" smtClean="0">
                <a:solidFill>
                  <a:srgbClr val="FFFFFF">
                    <a:tint val="75000"/>
                  </a:srgbClr>
                </a:solidFill>
              </a:rPr>
            </a:fld>
            <a:endParaRPr lang="en-GB">
              <a:solidFill>
                <a:srgbClr val="FFFFFF">
                  <a:tint val="75000"/>
                </a:srgbClr>
              </a:solidFill>
            </a:endParaRPr>
          </a:p>
        </p:txBody>
      </p:sp>
      <p:sp>
        <p:nvSpPr>
          <p:cNvPr id="5" name="Footer Placeholder 4"/>
          <p:cNvSpPr>
            <a:spLocks noGrp="1"/>
          </p:cNvSpPr>
          <p:nvPr>
            <p:ph type="ftr" sz="quarter" idx="11"/>
          </p:nvPr>
        </p:nvSpPr>
        <p:spPr/>
        <p:txBody>
          <a:bodyPr/>
          <a:lstStyle/>
          <a:p>
            <a:endParaRPr lang="en-GB">
              <a:solidFill>
                <a:srgbClr val="FFFFFF">
                  <a:tint val="75000"/>
                </a:srgbClr>
              </a:solidFill>
            </a:endParaRPr>
          </a:p>
        </p:txBody>
      </p:sp>
      <p:sp>
        <p:nvSpPr>
          <p:cNvPr id="6" name="Slide Number Placeholder 5"/>
          <p:cNvSpPr>
            <a:spLocks noGrp="1"/>
          </p:cNvSpPr>
          <p:nvPr>
            <p:ph type="sldNum" sz="quarter" idx="12"/>
          </p:nvPr>
        </p:nvSpPr>
        <p:spPr/>
        <p:txBody>
          <a:bodyPr/>
          <a:lstStyle/>
          <a:p>
            <a:fld id="{7FFCBF1A-5647-4E2B-A5DE-4F978E8A40D3}" type="slidenum">
              <a:rPr lang="en-GB" smtClean="0">
                <a:solidFill>
                  <a:srgbClr val="FFFFFF">
                    <a:tint val="75000"/>
                  </a:srgbClr>
                </a:solidFill>
              </a:rPr>
            </a:fld>
            <a:endParaRPr lang="en-GB">
              <a:solidFill>
                <a:srgbClr val="FFFFFF">
                  <a:tint val="75000"/>
                </a:srgbClr>
              </a:solidFill>
            </a:endParaRPr>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it-IT">
              <a:solidFill>
                <a:srgbClr val="FFFFFF">
                  <a:tint val="75000"/>
                </a:srgb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it-IT">
              <a:solidFill>
                <a:srgbClr val="FFFFFF">
                  <a:tint val="75000"/>
                </a:srgb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5136DDF7-097D-46A2-BA14-990A87F6A76D}" type="slidenum">
              <a:rPr lang="it-IT">
                <a:solidFill>
                  <a:srgbClr val="FFFFFF">
                    <a:tint val="75000"/>
                  </a:srgbClr>
                </a:solidFill>
              </a:rPr>
            </a:fld>
            <a:endParaRPr lang="it-IT">
              <a:solidFill>
                <a:srgbClr val="FFFFFF">
                  <a:tint val="75000"/>
                </a:srgbClr>
              </a:solidFill>
            </a:endParaRPr>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AECE0FF-FD79-4732-9B83-E80FB51BDA2F}" type="slidenum">
              <a:rPr lang="it-IT">
                <a:solidFill>
                  <a:srgbClr val="FFFFFF"/>
                </a:solidFill>
              </a:rPr>
            </a:fld>
            <a:endParaRPr lang="it-IT">
              <a:solidFill>
                <a:srgbClr val="FFFFFF"/>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3B03B7D-E538-427D-B3B8-4345F3F14AE0}" type="slidenum">
              <a:rPr lang="it-IT">
                <a:solidFill>
                  <a:srgbClr val="FFFFFF"/>
                </a:solidFill>
              </a:rPr>
            </a:fld>
            <a:endParaRPr lang="it-IT">
              <a:solidFill>
                <a:srgbClr val="FFFFFF"/>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283284D-5471-4559-A99B-DC0D619C2CE1}" type="slidenum">
              <a:rPr lang="it-IT">
                <a:solidFill>
                  <a:srgbClr val="FFFFFF"/>
                </a:solidFill>
              </a:rPr>
            </a:fld>
            <a:endParaRPr lang="it-IT">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EEB6E087-BE86-4C0B-AE9B-7EA738FE72E5}" type="slidenum">
              <a:rPr lang="it-IT"/>
            </a:fld>
            <a:endParaRPr lang="it-IT"/>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DE56A07-C641-4E6D-A8E0-1DAFFD205B5C}" type="slidenum">
              <a:rPr lang="it-IT">
                <a:solidFill>
                  <a:srgbClr val="FFFFFF"/>
                </a:solidFill>
              </a:rPr>
            </a:fld>
            <a:endParaRPr lang="it-IT">
              <a:solidFill>
                <a:srgbClr val="FFFFFF"/>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9" name="Rectangle 6"/>
          <p:cNvSpPr>
            <a:spLocks noGrp="1" noChangeArrowheads="1"/>
          </p:cNvSpPr>
          <p:nvPr>
            <p:ph type="sldNum" sz="quarter" idx="12"/>
          </p:nvPr>
        </p:nvSpPr>
        <p:spPr/>
        <p:txBody>
          <a:bodyPr/>
          <a:lstStyle>
            <a:lvl1pPr>
              <a:defRPr/>
            </a:lvl1pPr>
          </a:lstStyle>
          <a:p>
            <a:pPr>
              <a:defRPr/>
            </a:pPr>
            <a:fld id="{65ED7D30-6DF5-4C85-95CA-6F4BF4D2A85C}" type="slidenum">
              <a:rPr lang="it-IT">
                <a:solidFill>
                  <a:srgbClr val="FFFFFF"/>
                </a:solidFill>
              </a:rPr>
            </a:fld>
            <a:endParaRPr lang="it-IT">
              <a:solidFill>
                <a:srgbClr val="FFFFFF"/>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8D3CD2F4-9DD2-4EC7-AB40-C8304748848A}" type="slidenum">
              <a:rPr lang="it-IT">
                <a:solidFill>
                  <a:srgbClr val="FFFFFF"/>
                </a:solidFill>
              </a:rPr>
            </a:fld>
            <a:endParaRPr lang="it-IT">
              <a:solidFill>
                <a:srgbClr val="FFFFFF"/>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4" name="Rectangle 6"/>
          <p:cNvSpPr>
            <a:spLocks noGrp="1" noChangeArrowheads="1"/>
          </p:cNvSpPr>
          <p:nvPr>
            <p:ph type="sldNum" sz="quarter" idx="12"/>
          </p:nvPr>
        </p:nvSpPr>
        <p:spPr/>
        <p:txBody>
          <a:bodyPr/>
          <a:lstStyle>
            <a:lvl1pPr>
              <a:defRPr/>
            </a:lvl1pPr>
          </a:lstStyle>
          <a:p>
            <a:pPr>
              <a:defRPr/>
            </a:pPr>
            <a:fld id="{5D259606-66D3-45F8-9234-B7DC31176AB4}" type="slidenum">
              <a:rPr lang="it-IT">
                <a:solidFill>
                  <a:srgbClr val="FFFFFF"/>
                </a:solidFill>
              </a:rPr>
            </a:fld>
            <a:endParaRPr lang="it-IT">
              <a:solidFill>
                <a:srgbClr val="FFFFFF"/>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21D4844-FECE-4E0E-AEA8-C458048D8950}" type="slidenum">
              <a:rPr lang="it-IT">
                <a:solidFill>
                  <a:srgbClr val="FFFFFF"/>
                </a:solidFill>
              </a:rPr>
            </a:fld>
            <a:endParaRPr lang="it-IT">
              <a:solidFill>
                <a:srgbClr val="FFFFFF"/>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1169752-DAC6-4F84-AAB8-3228A3B7C7CC}" type="slidenum">
              <a:rPr lang="it-IT">
                <a:solidFill>
                  <a:srgbClr val="FFFFFF"/>
                </a:solidFill>
              </a:rPr>
            </a:fld>
            <a:endParaRPr lang="it-IT">
              <a:solidFill>
                <a:srgbClr val="FFFFFF"/>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AC0428F-697B-4C4E-8C5D-432EBC35F4E3}" type="slidenum">
              <a:rPr lang="it-IT">
                <a:solidFill>
                  <a:srgbClr val="FFFFFF"/>
                </a:solidFill>
              </a:rPr>
            </a:fld>
            <a:endParaRPr lang="it-IT">
              <a:solidFill>
                <a:srgbClr val="FFFFFF"/>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EB6E087-BE86-4C0B-AE9B-7EA738FE72E5}" type="slidenum">
              <a:rPr lang="it-IT">
                <a:solidFill>
                  <a:srgbClr val="FFFFFF"/>
                </a:solidFill>
              </a:rPr>
            </a:fld>
            <a:endParaRPr lang="it-IT">
              <a:solidFill>
                <a:srgbClr val="FFFFFF"/>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61D2F9B6-58C1-42FA-8FD3-3DDAE3C690D7}" type="slidenum">
              <a:rPr lang="it-IT">
                <a:solidFill>
                  <a:srgbClr val="FFFFFF"/>
                </a:solidFill>
              </a:rPr>
            </a:fld>
            <a:endParaRPr lang="it-IT">
              <a:solidFill>
                <a:srgbClr val="FFFFFF"/>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6"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8" name="Rectangle 6"/>
          <p:cNvSpPr>
            <a:spLocks noGrp="1" noChangeArrowheads="1"/>
          </p:cNvSpPr>
          <p:nvPr>
            <p:ph type="sldNum" sz="quarter" idx="12"/>
          </p:nvPr>
        </p:nvSpPr>
        <p:spPr/>
        <p:txBody>
          <a:bodyPr/>
          <a:lstStyle>
            <a:lvl1pPr>
              <a:defRPr/>
            </a:lvl1pPr>
          </a:lstStyle>
          <a:p>
            <a:pPr>
              <a:defRPr/>
            </a:pPr>
            <a:fld id="{16232AEE-CC26-489B-8719-A0DD28C52751}" type="slidenum">
              <a:rPr lang="it-IT">
                <a:solidFill>
                  <a:srgbClr val="FFFFFF"/>
                </a:solidFill>
              </a:rPr>
            </a:fld>
            <a:endParaRPr lang="it-IT">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it-IT"/>
          </a:p>
        </p:txBody>
      </p:sp>
      <p:sp>
        <p:nvSpPr>
          <p:cNvPr id="4" name="Rectangle 5"/>
          <p:cNvSpPr>
            <a:spLocks noGrp="1" noChangeArrowheads="1"/>
          </p:cNvSpPr>
          <p:nvPr>
            <p:ph type="ftr" sz="quarter" idx="11"/>
          </p:nvPr>
        </p:nvSpPr>
        <p:spPr/>
        <p:txBody>
          <a:bodyPr/>
          <a:lstStyle>
            <a:lvl1pPr>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vl1pPr>
          </a:lstStyle>
          <a:p>
            <a:pPr>
              <a:defRPr/>
            </a:pPr>
            <a:fld id="{61D2F9B6-58C1-42FA-8FD3-3DDAE3C690D7}" type="slidenum">
              <a:rPr lang="it-I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6" name="Rectangle 4"/>
          <p:cNvSpPr>
            <a:spLocks noGrp="1" noChangeArrowheads="1"/>
          </p:cNvSpPr>
          <p:nvPr>
            <p:ph type="dt" sz="half" idx="10"/>
          </p:nvPr>
        </p:nvSpPr>
        <p:spPr/>
        <p:txBody>
          <a:bodyPr/>
          <a:lstStyle>
            <a:lvl1pPr>
              <a:defRPr/>
            </a:lvl1pPr>
          </a:lstStyle>
          <a:p>
            <a:pPr>
              <a:defRPr/>
            </a:pPr>
            <a:endParaRPr lang="it-IT"/>
          </a:p>
        </p:txBody>
      </p:sp>
      <p:sp>
        <p:nvSpPr>
          <p:cNvPr id="7" name="Rectangle 5"/>
          <p:cNvSpPr>
            <a:spLocks noGrp="1" noChangeArrowheads="1"/>
          </p:cNvSpPr>
          <p:nvPr>
            <p:ph type="ftr" sz="quarter" idx="11"/>
          </p:nvPr>
        </p:nvSpPr>
        <p:spPr/>
        <p:txBody>
          <a:bodyPr/>
          <a:lstStyle>
            <a:lvl1pPr>
              <a:defRPr/>
            </a:lvl1pPr>
          </a:lstStyle>
          <a:p>
            <a:pPr>
              <a:defRPr/>
            </a:pPr>
            <a:endParaRPr lang="it-IT"/>
          </a:p>
        </p:txBody>
      </p:sp>
      <p:sp>
        <p:nvSpPr>
          <p:cNvPr id="8" name="Rectangle 6"/>
          <p:cNvSpPr>
            <a:spLocks noGrp="1" noChangeArrowheads="1"/>
          </p:cNvSpPr>
          <p:nvPr>
            <p:ph type="sldNum" sz="quarter" idx="12"/>
          </p:nvPr>
        </p:nvSpPr>
        <p:spPr/>
        <p:txBody>
          <a:bodyPr/>
          <a:lstStyle>
            <a:lvl1pPr>
              <a:defRPr/>
            </a:lvl1pPr>
          </a:lstStyle>
          <a:p>
            <a:pPr>
              <a:defRPr/>
            </a:pPr>
            <a:fld id="{16232AEE-CC26-489B-8719-A0DD28C52751}" type="slidenum">
              <a:rPr lang="it-I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833D1760-140C-40D2-870B-9F4A508B22E5}" type="slidenum">
              <a:rPr lang="it-I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91429D6B-B3CB-4099-91E7-B11891CE9594}" type="slidenum">
              <a:rPr lang="it-I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0E8943F5-B09C-42AA-B8FF-E10748814BF7}" type="slidenum">
              <a:rPr lang="it-I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it-IT"/>
          </a:p>
        </p:txBody>
      </p:sp>
      <p:sp>
        <p:nvSpPr>
          <p:cNvPr id="6" name="Footer Placeholder 5"/>
          <p:cNvSpPr>
            <a:spLocks noGrp="1"/>
          </p:cNvSpPr>
          <p:nvPr>
            <p:ph type="ftr" sz="quarter" idx="11"/>
          </p:nvPr>
        </p:nvSpPr>
        <p:spPr/>
        <p:txBody>
          <a:bodyPr/>
          <a:lstStyle>
            <a:lvl1pPr>
              <a:defRPr/>
            </a:lvl1pPr>
          </a:lstStyle>
          <a:p>
            <a:endParaRPr lang="it-IT"/>
          </a:p>
        </p:txBody>
      </p:sp>
      <p:sp>
        <p:nvSpPr>
          <p:cNvPr id="7" name="Slide Number Placeholder 6"/>
          <p:cNvSpPr>
            <a:spLocks noGrp="1"/>
          </p:cNvSpPr>
          <p:nvPr>
            <p:ph type="sldNum" sz="quarter" idx="12"/>
          </p:nvPr>
        </p:nvSpPr>
        <p:spPr/>
        <p:txBody>
          <a:bodyPr/>
          <a:lstStyle>
            <a:lvl1pPr>
              <a:defRPr/>
            </a:lvl1pPr>
          </a:lstStyle>
          <a:p>
            <a:fld id="{36F8A70C-D47A-4AA1-AA96-5356396DD927}" type="slidenum">
              <a:rPr lang="it-I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it-IT"/>
          </a:p>
        </p:txBody>
      </p:sp>
      <p:sp>
        <p:nvSpPr>
          <p:cNvPr id="8" name="Footer Placeholder 7"/>
          <p:cNvSpPr>
            <a:spLocks noGrp="1"/>
          </p:cNvSpPr>
          <p:nvPr>
            <p:ph type="ftr" sz="quarter" idx="11"/>
          </p:nvPr>
        </p:nvSpPr>
        <p:spPr/>
        <p:txBody>
          <a:bodyPr/>
          <a:lstStyle>
            <a:lvl1pPr>
              <a:defRPr/>
            </a:lvl1pPr>
          </a:lstStyle>
          <a:p>
            <a:endParaRPr lang="it-IT"/>
          </a:p>
        </p:txBody>
      </p:sp>
      <p:sp>
        <p:nvSpPr>
          <p:cNvPr id="9" name="Slide Number Placeholder 8"/>
          <p:cNvSpPr>
            <a:spLocks noGrp="1"/>
          </p:cNvSpPr>
          <p:nvPr>
            <p:ph type="sldNum" sz="quarter" idx="12"/>
          </p:nvPr>
        </p:nvSpPr>
        <p:spPr/>
        <p:txBody>
          <a:bodyPr/>
          <a:lstStyle>
            <a:lvl1pPr>
              <a:defRPr/>
            </a:lvl1pPr>
          </a:lstStyle>
          <a:p>
            <a:fld id="{28885BCB-867E-4A5A-AC3E-EB5C5BD8278D}" type="slidenum">
              <a:rPr lang="it-I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it-IT"/>
          </a:p>
        </p:txBody>
      </p:sp>
      <p:sp>
        <p:nvSpPr>
          <p:cNvPr id="4" name="Footer Placeholder 3"/>
          <p:cNvSpPr>
            <a:spLocks noGrp="1"/>
          </p:cNvSpPr>
          <p:nvPr>
            <p:ph type="ftr" sz="quarter" idx="11"/>
          </p:nvPr>
        </p:nvSpPr>
        <p:spPr/>
        <p:txBody>
          <a:bodyPr/>
          <a:lstStyle>
            <a:lvl1pPr>
              <a:defRPr/>
            </a:lvl1pPr>
          </a:lstStyle>
          <a:p>
            <a:endParaRPr lang="it-IT"/>
          </a:p>
        </p:txBody>
      </p:sp>
      <p:sp>
        <p:nvSpPr>
          <p:cNvPr id="5" name="Slide Number Placeholder 4"/>
          <p:cNvSpPr>
            <a:spLocks noGrp="1"/>
          </p:cNvSpPr>
          <p:nvPr>
            <p:ph type="sldNum" sz="quarter" idx="12"/>
          </p:nvPr>
        </p:nvSpPr>
        <p:spPr/>
        <p:txBody>
          <a:bodyPr/>
          <a:lstStyle>
            <a:lvl1pPr>
              <a:defRPr/>
            </a:lvl1pPr>
          </a:lstStyle>
          <a:p>
            <a:fld id="{4C45484E-4E97-46FD-B449-DA6BB658DD26}" type="slidenum">
              <a:rPr lang="it-I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43B03B7D-E538-427D-B3B8-4345F3F14AE0}" type="slidenum">
              <a:rPr lang="it-I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it-IT"/>
          </a:p>
        </p:txBody>
      </p:sp>
      <p:sp>
        <p:nvSpPr>
          <p:cNvPr id="3" name="Footer Placeholder 2"/>
          <p:cNvSpPr>
            <a:spLocks noGrp="1"/>
          </p:cNvSpPr>
          <p:nvPr>
            <p:ph type="ftr" sz="quarter" idx="11"/>
          </p:nvPr>
        </p:nvSpPr>
        <p:spPr/>
        <p:txBody>
          <a:bodyPr/>
          <a:lstStyle>
            <a:lvl1pPr>
              <a:defRPr/>
            </a:lvl1pPr>
          </a:lstStyle>
          <a:p>
            <a:endParaRPr lang="it-IT"/>
          </a:p>
        </p:txBody>
      </p:sp>
      <p:sp>
        <p:nvSpPr>
          <p:cNvPr id="4" name="Slide Number Placeholder 3"/>
          <p:cNvSpPr>
            <a:spLocks noGrp="1"/>
          </p:cNvSpPr>
          <p:nvPr>
            <p:ph type="sldNum" sz="quarter" idx="12"/>
          </p:nvPr>
        </p:nvSpPr>
        <p:spPr/>
        <p:txBody>
          <a:bodyPr/>
          <a:lstStyle>
            <a:lvl1pPr>
              <a:defRPr/>
            </a:lvl1pPr>
          </a:lstStyle>
          <a:p>
            <a:fld id="{7C33763F-FB25-49B4-9A29-32F97846DA55}" type="slidenum">
              <a:rPr lang="it-I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lvl1pPr>
              <a:defRPr/>
            </a:lvl1pPr>
          </a:lstStyle>
          <a:p>
            <a:endParaRPr lang="it-IT"/>
          </a:p>
        </p:txBody>
      </p:sp>
      <p:sp>
        <p:nvSpPr>
          <p:cNvPr id="6" name="Footer Placeholder 5"/>
          <p:cNvSpPr>
            <a:spLocks noGrp="1"/>
          </p:cNvSpPr>
          <p:nvPr>
            <p:ph type="ftr" sz="quarter" idx="11"/>
          </p:nvPr>
        </p:nvSpPr>
        <p:spPr/>
        <p:txBody>
          <a:bodyPr/>
          <a:lstStyle>
            <a:lvl1pPr>
              <a:defRPr/>
            </a:lvl1pPr>
          </a:lstStyle>
          <a:p>
            <a:endParaRPr lang="it-IT"/>
          </a:p>
        </p:txBody>
      </p:sp>
      <p:sp>
        <p:nvSpPr>
          <p:cNvPr id="7" name="Slide Number Placeholder 6"/>
          <p:cNvSpPr>
            <a:spLocks noGrp="1"/>
          </p:cNvSpPr>
          <p:nvPr>
            <p:ph type="sldNum" sz="quarter" idx="12"/>
          </p:nvPr>
        </p:nvSpPr>
        <p:spPr/>
        <p:txBody>
          <a:bodyPr/>
          <a:lstStyle>
            <a:lvl1pPr>
              <a:defRPr/>
            </a:lvl1pPr>
          </a:lstStyle>
          <a:p>
            <a:fld id="{4033660E-F8BE-4DF1-A439-1FC7F861ABE5}" type="slidenum">
              <a:rPr lang="it-I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lvl1pPr>
              <a:defRPr/>
            </a:lvl1pPr>
          </a:lstStyle>
          <a:p>
            <a:endParaRPr lang="it-IT"/>
          </a:p>
        </p:txBody>
      </p:sp>
      <p:sp>
        <p:nvSpPr>
          <p:cNvPr id="6" name="Footer Placeholder 5"/>
          <p:cNvSpPr>
            <a:spLocks noGrp="1"/>
          </p:cNvSpPr>
          <p:nvPr>
            <p:ph type="ftr" sz="quarter" idx="11"/>
          </p:nvPr>
        </p:nvSpPr>
        <p:spPr/>
        <p:txBody>
          <a:bodyPr/>
          <a:lstStyle>
            <a:lvl1pPr>
              <a:defRPr/>
            </a:lvl1pPr>
          </a:lstStyle>
          <a:p>
            <a:endParaRPr lang="it-IT"/>
          </a:p>
        </p:txBody>
      </p:sp>
      <p:sp>
        <p:nvSpPr>
          <p:cNvPr id="7" name="Slide Number Placeholder 6"/>
          <p:cNvSpPr>
            <a:spLocks noGrp="1"/>
          </p:cNvSpPr>
          <p:nvPr>
            <p:ph type="sldNum" sz="quarter" idx="12"/>
          </p:nvPr>
        </p:nvSpPr>
        <p:spPr/>
        <p:txBody>
          <a:bodyPr/>
          <a:lstStyle>
            <a:lvl1pPr>
              <a:defRPr/>
            </a:lvl1pPr>
          </a:lstStyle>
          <a:p>
            <a:fld id="{26C4A3EC-00E9-4C24-B6BB-172F99954C46}" type="slidenum">
              <a:rPr lang="it-I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33E29A7C-0DAF-4E66-B55B-33A068689088}" type="slidenum">
              <a:rPr lang="it-I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0EA51808-E73E-4798-AF8C-8E1CD230448A}" type="slidenum">
              <a:rPr lang="it-I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it-IT"/>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it-IT"/>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F71E7F8F-8CB0-49A2-A5BE-FCD364E9B587}" type="slidenum">
              <a:rPr lang="it-I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it-IT"/>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it-IT"/>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30D769AE-DADD-487E-A288-D48E2D8310C0}" type="slidenum">
              <a:rPr lang="it-I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F3601E2A-EC1C-40C6-9DDD-5496EB52FA45}" type="datetimeFigureOut">
              <a:rPr lang="en-US"/>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63E1F93-AEB1-49AD-A104-DBF0B2451CFE}" type="slidenum">
              <a:rPr lang="en-GB"/>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709CB40-4682-49CB-B13F-93E084327F7A}" type="datetimeFigureOut">
              <a:rPr lang="en-US"/>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38D0DC7-D5C7-4E89-B169-7934C4D0D692}" type="slidenum">
              <a:rPr lang="en-GB"/>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pPr>
              <a:defRPr/>
            </a:pPr>
            <a:fld id="{3AA877E9-DD67-4D33-86EF-9E02ED854FB4}" type="datetimeFigureOut">
              <a:rPr lang="en-US"/>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AB34D8A-0B14-44AB-8D6F-87C1C44B2045}" type="slidenum">
              <a:rPr lang="en-GB"/>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0283284D-5471-4559-A99B-DC0D619C2CE1}" type="slidenum">
              <a:rPr lang="it-I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E8F2118C-3A6B-4B14-825F-495055471F0F}" type="datetimeFigureOut">
              <a:rPr lang="en-US"/>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C791DF3-8829-43A1-ACC8-2E54B1F7D491}" type="slidenum">
              <a:rPr lang="en-GB"/>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8A082E8C-EAB4-4778-80E2-B479123968E2}" type="datetimeFigureOut">
              <a:rPr lang="en-US"/>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7F797AB4-580F-46A8-BAB8-12139054479B}" type="slidenum">
              <a:rPr lang="en-GB"/>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2B83579D-B5BA-4124-8ECD-DA02EA07CC25}" type="datetimeFigureOut">
              <a:rPr lang="en-US"/>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FD153BBA-D436-4C09-A578-4068EF406888}" type="slidenum">
              <a:rPr lang="en-GB"/>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E996C90-BF3D-4619-86C1-A772B121C4D5}" type="datetimeFigureOut">
              <a:rPr lang="en-US"/>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FC4CB42D-261C-4634-BFA6-656315CDDCE3}" type="slidenum">
              <a:rPr lang="en-GB"/>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C0AD702A-764E-419D-A8EF-37B3FF26E323}" type="datetimeFigureOut">
              <a:rPr lang="en-US"/>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775CC04-BF5A-4A59-938B-FD99D827E5A9}" type="slidenum">
              <a:rPr lang="en-GB"/>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B767DE90-D108-4A05-B072-5C7EB7142013}" type="datetimeFigureOut">
              <a:rPr lang="en-US"/>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3B2BF96-599E-43C5-997F-40C904855C44}" type="slidenum">
              <a:rPr lang="en-GB"/>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AE7EC0B-DBF6-4986-B0FC-4793D5D47642}" type="datetimeFigureOut">
              <a:rPr lang="en-US"/>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1BEE87B-83AA-4451-BE1D-2B8CC0C823A5}" type="slidenum">
              <a:rPr lang="en-GB"/>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DD0BF0A-2C22-4733-BF1C-5D1A7C415EF2}" type="datetimeFigureOut">
              <a:rPr lang="en-US"/>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393A363-B5BB-4971-9A36-01941CF9F5FF}" type="slidenum">
              <a:rPr lang="en-GB"/>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E31E02F-0C88-45FB-B538-7C2E16B7EB16}" type="datetimeFigureOut">
              <a:rPr lang="en-US"/>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79926E1-744E-4105-AD93-1CAFE30011CA}" type="slidenum">
              <a:rPr lang="en-GB"/>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0A7CBD2-C7CE-4CAD-A89E-2CBAE597BD70}" type="datetimeFigureOut">
              <a:rPr lang="en-US"/>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067C30E-2DD4-4AD5-9C5D-82669C434492}" type="slidenum">
              <a:rPr lang="en-GB"/>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DDE56A07-C641-4E6D-A8E0-1DAFFD205B5C}" type="slidenum">
              <a:rPr lang="it-I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pPr>
              <a:defRPr/>
            </a:pPr>
            <a:fld id="{CE5A7EC9-E255-4F85-9EC7-B2E5A6124E93}" type="datetimeFigureOut">
              <a:rPr lang="en-US"/>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79E2C09-DA0F-4CE5-8068-09206930EC68}" type="slidenum">
              <a:rPr lang="en-GB"/>
            </a:fld>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FBC6413E-1B9D-4934-AA7A-6984C95277A7}" type="datetimeFigureOut">
              <a:rPr lang="en-US"/>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2AFF074-49FF-4612-8DCE-030B72AB46A7}" type="slidenum">
              <a:rPr lang="en-GB"/>
            </a:fld>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C10C926C-9A8C-4B75-AC0C-8D907861F1A2}" type="datetimeFigureOut">
              <a:rPr lang="en-US"/>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E86F14CD-F583-410A-8729-6A30B7DA022C}" type="slidenum">
              <a:rPr lang="en-GB"/>
            </a:fld>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A3EEEF3E-C977-4E91-A439-6E7FFAA2E66F}" type="datetimeFigureOut">
              <a:rPr lang="en-US"/>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3A280090-CAE6-4827-94BA-FA17C75DED4F}" type="slidenum">
              <a:rPr lang="en-GB"/>
            </a:fld>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B57B561-1106-496B-9E35-5B0EE0EFC4C3}" type="datetimeFigureOut">
              <a:rPr lang="en-US"/>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FC2F353F-DC13-4F46-A851-61E4DCCB7FE3}" type="slidenum">
              <a:rPr lang="en-GB"/>
            </a:fld>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7CFDC78C-C078-460A-9335-2B7080CCC21F}" type="datetimeFigureOut">
              <a:rPr lang="en-US"/>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237E41B-AC16-4C13-B020-56609A457885}" type="slidenum">
              <a:rPr lang="en-GB"/>
            </a:fld>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22E5BB1B-3560-44CB-B30F-8D25D441B140}" type="datetimeFigureOut">
              <a:rPr lang="en-US"/>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1E68D94-2BA9-4AF7-ADB5-3F4825C14861}" type="slidenum">
              <a:rPr lang="en-GB"/>
            </a:fld>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3DD592D-EE59-4A8A-A66C-DAE0A8EAB856}" type="datetimeFigureOut">
              <a:rPr lang="en-US"/>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4BC7B51-E04D-4270-9231-5A00108C17E2}" type="slidenum">
              <a:rPr lang="en-GB"/>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EA99D45-4250-448E-B2D5-066A77EB25CB}" type="datetimeFigureOut">
              <a:rPr lang="en-US"/>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3D578EE-DD51-446E-8766-D1D04F45DD0D}" type="slidenum">
              <a:rPr lang="en-GB"/>
            </a:fld>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endParaRPr lang="en-US"/>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endParaRPr lang="en-US"/>
          </a:p>
        </p:txBody>
      </p:sp>
      <p:sp>
        <p:nvSpPr>
          <p:cNvPr id="4105" name="Rectangle 9"/>
          <p:cNvSpPr>
            <a:spLocks noGrp="1" noChangeArrowheads="1"/>
          </p:cNvSpPr>
          <p:nvPr>
            <p:ph type="ftr" sz="quarter" idx="3"/>
          </p:nvPr>
        </p:nvSpPr>
        <p:spPr bwMode="auto">
          <a:xfrm>
            <a:off x="323850" y="6245225"/>
            <a:ext cx="8496300" cy="476250"/>
          </a:xfrm>
          <a:prstGeom prst="rect">
            <a:avLst/>
          </a:prstGeom>
          <a:noFill/>
          <a:ln>
            <a:miter lim="800000"/>
          </a:ln>
        </p:spPr>
        <p:txBody>
          <a:bodyPr vert="horz" wrap="square" lIns="91440" tIns="45720" rIns="91440" bIns="45720" numCol="1" anchor="ctr" anchorCtr="0" compatLnSpc="1"/>
          <a:lstStyle>
            <a:lvl1pPr algn="ctr">
              <a:defRPr sz="1400"/>
            </a:lvl1pPr>
          </a:lstStyle>
          <a:p>
            <a:endParaRPr lang="en-US" smtClean="0">
              <a:solidFill>
                <a:srgbClr val="000000"/>
              </a:solidFill>
              <a:latin typeface="Arial" panose="020B0604020202020204" pitchFamily="34" charset="0"/>
            </a:endParaRPr>
          </a:p>
        </p:txBody>
      </p:sp>
      <p:pic>
        <p:nvPicPr>
          <p:cNvPr id="4114" name="Picture 18" descr="MidGreen1024"/>
          <p:cNvPicPr>
            <a:picLocks noChangeAspect="1" noChangeArrowheads="1"/>
          </p:cNvPicPr>
          <p:nvPr userDrawn="1"/>
        </p:nvPicPr>
        <p:blipFill>
          <a:blip r:embed="rId2" cstate="print"/>
          <a:srcRect/>
          <a:stretch>
            <a:fillRect/>
          </a:stretch>
        </p:blipFill>
        <p:spPr bwMode="auto">
          <a:xfrm>
            <a:off x="0" y="0"/>
            <a:ext cx="9144000" cy="1295400"/>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lvl1pPr>
          </a:lstStyle>
          <a:p>
            <a:pPr>
              <a:defRPr/>
            </a:pPr>
            <a:endParaRPr lang="it-IT"/>
          </a:p>
        </p:txBody>
      </p:sp>
      <p:sp>
        <p:nvSpPr>
          <p:cNvPr id="8" name="Rectangle 5"/>
          <p:cNvSpPr>
            <a:spLocks noGrp="1" noChangeArrowheads="1"/>
          </p:cNvSpPr>
          <p:nvPr>
            <p:ph type="ftr" sz="quarter" idx="11"/>
          </p:nvPr>
        </p:nvSpPr>
        <p:spPr/>
        <p:txBody>
          <a:bodyPr/>
          <a:lstStyle>
            <a:lvl1pPr>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vl1pPr>
          </a:lstStyle>
          <a:p>
            <a:pPr>
              <a:defRPr/>
            </a:pPr>
            <a:fld id="{65ED7D30-6DF5-4C85-95CA-6F4BF4D2A85C}" type="slidenum">
              <a:rPr lang="it-I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DC4963DD-F763-403D-A4C1-92E0C3E0C9D8}" type="slidenum">
              <a:rPr lang="en-US">
                <a:solidFill>
                  <a:srgbClr val="000000"/>
                </a:solidFill>
              </a:rPr>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Slide Number Placeholder 3"/>
          <p:cNvSpPr>
            <a:spLocks noGrp="1"/>
          </p:cNvSpPr>
          <p:nvPr>
            <p:ph type="sldNum" sz="quarter" idx="10"/>
          </p:nvPr>
        </p:nvSpPr>
        <p:spPr/>
        <p:txBody>
          <a:bodyPr/>
          <a:lstStyle>
            <a:lvl1pPr>
              <a:defRPr/>
            </a:lvl1pPr>
          </a:lstStyle>
          <a:p>
            <a:fld id="{FD6CE090-C5A5-401A-B159-9785F379C490}" type="slidenum">
              <a:rPr lang="en-US">
                <a:solidFill>
                  <a:srgbClr val="000000"/>
                </a:solidFill>
              </a:rPr>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7DDCC73E-4F34-4C51-829E-D53209DE6D33}" type="slidenum">
              <a:rPr lang="en-US">
                <a:solidFill>
                  <a:srgbClr val="000000"/>
                </a:solidFill>
              </a:rPr>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320FBE40-4F35-4606-940B-191F46C79B39}" type="slidenum">
              <a:rPr lang="en-US">
                <a:solidFill>
                  <a:srgbClr val="000000"/>
                </a:solidFill>
              </a:rPr>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D27526A5-DB4A-4C55-A891-F44252399DA1}" type="slidenum">
              <a:rPr lang="en-US">
                <a:solidFill>
                  <a:srgbClr val="000000"/>
                </a:solidFill>
              </a:rPr>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BF57CFE-4205-4D2C-A69B-92F2FAC4A52F}" type="slidenum">
              <a:rPr lang="en-US">
                <a:solidFill>
                  <a:srgbClr val="000000"/>
                </a:solidFill>
              </a:rPr>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Slide Number Placeholder 4"/>
          <p:cNvSpPr>
            <a:spLocks noGrp="1"/>
          </p:cNvSpPr>
          <p:nvPr>
            <p:ph type="sldNum" sz="quarter" idx="10"/>
          </p:nvPr>
        </p:nvSpPr>
        <p:spPr/>
        <p:txBody>
          <a:bodyPr/>
          <a:lstStyle>
            <a:lvl1pPr>
              <a:defRPr/>
            </a:lvl1pPr>
          </a:lstStyle>
          <a:p>
            <a:fld id="{C25602DC-7DDF-4CCC-ABEA-9A07E2C696EE}" type="slidenum">
              <a:rPr lang="en-US">
                <a:solidFill>
                  <a:srgbClr val="000000"/>
                </a:solidFill>
              </a:rPr>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Slide Number Placeholder 4"/>
          <p:cNvSpPr>
            <a:spLocks noGrp="1"/>
          </p:cNvSpPr>
          <p:nvPr>
            <p:ph type="sldNum" sz="quarter" idx="10"/>
          </p:nvPr>
        </p:nvSpPr>
        <p:spPr/>
        <p:txBody>
          <a:bodyPr/>
          <a:lstStyle>
            <a:lvl1pPr>
              <a:defRPr/>
            </a:lvl1pPr>
          </a:lstStyle>
          <a:p>
            <a:fld id="{D37BEC6B-6A92-4D20-B350-EEC429C1BEA8}" type="slidenum">
              <a:rPr lang="en-US">
                <a:solidFill>
                  <a:srgbClr val="000000"/>
                </a:solidFill>
              </a:rPr>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0254F114-EBDB-49AE-812C-A362DE53B66C}" type="slidenum">
              <a:rPr lang="en-US">
                <a:solidFill>
                  <a:srgbClr val="000000"/>
                </a:solidFill>
              </a:rPr>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30200" y="908050"/>
            <a:ext cx="6215063" cy="525780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0B15A0DF-410B-4B3F-8AC5-C566F252336C}" type="slidenum">
              <a:rPr lang="en-US">
                <a:solidFill>
                  <a:srgbClr val="000000"/>
                </a:solidFill>
              </a:rPr>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it-IT"/>
          </a:p>
        </p:txBody>
      </p:sp>
      <p:sp>
        <p:nvSpPr>
          <p:cNvPr id="4" name="Rectangle 5"/>
          <p:cNvSpPr>
            <a:spLocks noGrp="1" noChangeArrowheads="1"/>
          </p:cNvSpPr>
          <p:nvPr>
            <p:ph type="ftr" sz="quarter" idx="11"/>
          </p:nvPr>
        </p:nvSpPr>
        <p:spPr/>
        <p:txBody>
          <a:bodyPr/>
          <a:lstStyle>
            <a:lvl1pPr>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vl1pPr>
          </a:lstStyle>
          <a:p>
            <a:pPr>
              <a:defRPr/>
            </a:pPr>
            <a:fld id="{8D3CD2F4-9DD2-4EC7-AB40-C8304748848A}" type="slidenum">
              <a:rPr lang="it-I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16A28A9F-F0CD-48CF-80D0-31F1AE98C2C1}" type="datetimeFigureOut">
              <a:rPr lang="en-US">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4055E8-C555-4663-BA7B-087B50C2973D}"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F4B45DB9-F768-42AD-99EF-20E8F2B4EEB3}" type="datetimeFigureOut">
              <a:rPr lang="en-US">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9BD319-FA84-4F77-B0A5-C7F94CFD69A5}"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pPr>
              <a:defRPr/>
            </a:pPr>
            <a:fld id="{EE94DB95-399B-4A7B-919B-C5A57F22BD06}" type="datetimeFigureOut">
              <a:rPr lang="en-US">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EBE50F-849F-45B9-9C6F-D2719BC76E38}"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1B37E5C1-A418-49CF-B768-7229CF0064F9}" type="datetimeFigureOut">
              <a:rPr lang="en-US">
                <a:solidFill>
                  <a:prstClr val="black">
                    <a:tint val="75000"/>
                  </a:prstClr>
                </a:solidFill>
              </a:rPr>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A5DF37-4349-4766-9801-127B9702BC86}"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98FB1AB3-FBDB-490D-B5CF-7F6BA79894CD}" type="datetimeFigureOut">
              <a:rPr lang="en-US">
                <a:solidFill>
                  <a:prstClr val="black">
                    <a:tint val="75000"/>
                  </a:prstClr>
                </a:solidFill>
              </a:rPr>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EDB8E70-2508-4B4C-A17A-57AE5229BCC2}"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C980EB94-5EDD-4BBB-84F3-CF9203074E00}" type="datetimeFigureOut">
              <a:rPr lang="en-US">
                <a:solidFill>
                  <a:prstClr val="black">
                    <a:tint val="75000"/>
                  </a:prstClr>
                </a:solidFill>
              </a:rPr>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65F4F22-C9FD-473B-B689-07735CAA98AC}"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ADA3212-69DC-4280-9CB1-9BEDC8153592}" type="datetimeFigureOut">
              <a:rPr lang="en-US">
                <a:solidFill>
                  <a:prstClr val="black">
                    <a:tint val="75000"/>
                  </a:prstClr>
                </a:solidFill>
              </a:rPr>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E0C56F-CBAD-4260-9670-489EFD4197EE}"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6F13C01A-164A-4EC1-BF13-6FBC83B4EB1B}" type="datetimeFigureOut">
              <a:rPr lang="en-US">
                <a:solidFill>
                  <a:prstClr val="black">
                    <a:tint val="75000"/>
                  </a:prstClr>
                </a:solidFill>
              </a:rPr>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079E97-9649-4136-8E0A-0768107F69B9}"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88D77862-B380-40B4-B021-120150B29D66}" type="datetimeFigureOut">
              <a:rPr lang="en-US">
                <a:solidFill>
                  <a:prstClr val="black">
                    <a:tint val="75000"/>
                  </a:prstClr>
                </a:solidFill>
              </a:rPr>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240726-C9C8-4575-9902-C1519A9CDFE8}"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847D0F2-CAFA-4F07-A52C-4D0F9827CC1A}" type="datetimeFigureOut">
              <a:rPr lang="en-US">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4FFE2F-1095-448D-9B7C-77EA341E41D6}"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it-IT"/>
          </a:p>
        </p:txBody>
      </p:sp>
      <p:sp>
        <p:nvSpPr>
          <p:cNvPr id="3" name="Rectangle 5"/>
          <p:cNvSpPr>
            <a:spLocks noGrp="1" noChangeArrowheads="1"/>
          </p:cNvSpPr>
          <p:nvPr>
            <p:ph type="ftr" sz="quarter" idx="11"/>
          </p:nvPr>
        </p:nvSpPr>
        <p:spPr/>
        <p:txBody>
          <a:bodyPr/>
          <a:lstStyle>
            <a:lvl1pPr>
              <a:defRPr/>
            </a:lvl1pPr>
          </a:lstStyle>
          <a:p>
            <a:pPr>
              <a:defRPr/>
            </a:pPr>
            <a:endParaRPr lang="it-IT"/>
          </a:p>
        </p:txBody>
      </p:sp>
      <p:sp>
        <p:nvSpPr>
          <p:cNvPr id="4" name="Rectangle 6"/>
          <p:cNvSpPr>
            <a:spLocks noGrp="1" noChangeArrowheads="1"/>
          </p:cNvSpPr>
          <p:nvPr>
            <p:ph type="sldNum" sz="quarter" idx="12"/>
          </p:nvPr>
        </p:nvSpPr>
        <p:spPr/>
        <p:txBody>
          <a:bodyPr/>
          <a:lstStyle>
            <a:lvl1pPr>
              <a:defRPr/>
            </a:lvl1pPr>
          </a:lstStyle>
          <a:p>
            <a:pPr>
              <a:defRPr/>
            </a:pPr>
            <a:fld id="{5D259606-66D3-45F8-9234-B7DC31176AB4}" type="slidenum">
              <a:rPr lang="it-I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7B42BEC5-10D0-4F79-929C-5F7C3820A902}" type="datetimeFigureOut">
              <a:rPr lang="en-US">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55AC0F0-B190-43E5-B7A8-B0B4AC7DDBFC}"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it-IT">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it-IT">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33D1760-140C-40D2-870B-9F4A508B22E5}" type="slidenum">
              <a:rPr lang="it-IT">
                <a:solidFill>
                  <a:srgbClr val="FFFFFF"/>
                </a:solidFill>
              </a:rPr>
            </a:fld>
            <a:endParaRPr lang="it-IT">
              <a:solidFill>
                <a:srgbClr val="FFFFFF"/>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it-IT">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it-IT">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1429D6B-B3CB-4099-91E7-B11891CE9594}" type="slidenum">
              <a:rPr lang="it-IT">
                <a:solidFill>
                  <a:srgbClr val="FFFFFF"/>
                </a:solidFill>
              </a:rPr>
            </a:fld>
            <a:endParaRPr lang="it-IT">
              <a:solidFill>
                <a:srgbClr val="FFFFFF"/>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endParaRPr lang="it-IT">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it-IT">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E8943F5-B09C-42AA-B8FF-E10748814BF7}" type="slidenum">
              <a:rPr lang="it-IT">
                <a:solidFill>
                  <a:srgbClr val="FFFFFF"/>
                </a:solidFill>
              </a:rPr>
            </a:fld>
            <a:endParaRPr lang="it-IT">
              <a:solidFill>
                <a:srgbClr val="FFFFFF"/>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it-IT">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it-IT">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6F8A70C-D47A-4AA1-AA96-5356396DD927}" type="slidenum">
              <a:rPr lang="it-IT">
                <a:solidFill>
                  <a:srgbClr val="FFFFFF"/>
                </a:solidFill>
              </a:rPr>
            </a:fld>
            <a:endParaRPr lang="it-IT">
              <a:solidFill>
                <a:srgbClr val="FFFFFF"/>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it-IT">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it-IT">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8885BCB-867E-4A5A-AC3E-EB5C5BD8278D}" type="slidenum">
              <a:rPr lang="it-IT">
                <a:solidFill>
                  <a:srgbClr val="FFFFFF"/>
                </a:solidFill>
              </a:rPr>
            </a:fld>
            <a:endParaRPr lang="it-IT">
              <a:solidFill>
                <a:srgbClr val="FFFFFF"/>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it-IT">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it-IT">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4C45484E-4E97-46FD-B449-DA6BB658DD26}" type="slidenum">
              <a:rPr lang="it-IT">
                <a:solidFill>
                  <a:srgbClr val="FFFFFF"/>
                </a:solidFill>
              </a:rPr>
            </a:fld>
            <a:endParaRPr lang="it-IT">
              <a:solidFill>
                <a:srgbClr val="FFFFFF"/>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it-IT">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it-IT">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7C33763F-FB25-49B4-9A29-32F97846DA55}" type="slidenum">
              <a:rPr lang="it-IT">
                <a:solidFill>
                  <a:srgbClr val="FFFFFF"/>
                </a:solidFill>
              </a:rPr>
            </a:fld>
            <a:endParaRPr lang="it-IT">
              <a:solidFill>
                <a:srgbClr val="FFFFFF"/>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lvl1pPr>
              <a:defRPr/>
            </a:lvl1pPr>
          </a:lstStyle>
          <a:p>
            <a:endParaRPr lang="it-IT">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it-IT">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033660E-F8BE-4DF1-A439-1FC7F861ABE5}" type="slidenum">
              <a:rPr lang="it-IT">
                <a:solidFill>
                  <a:srgbClr val="FFFFFF"/>
                </a:solidFill>
              </a:rPr>
            </a:fld>
            <a:endParaRPr lang="it-IT">
              <a:solidFill>
                <a:srgbClr val="FFFFFF"/>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lvl1pPr>
              <a:defRPr/>
            </a:lvl1pPr>
          </a:lstStyle>
          <a:p>
            <a:endParaRPr lang="it-IT">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it-IT">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6C4A3EC-00E9-4C24-B6BB-172F99954C46}" type="slidenum">
              <a:rPr lang="it-IT">
                <a:solidFill>
                  <a:srgbClr val="FFFFFF"/>
                </a:solidFill>
              </a:rPr>
            </a:fld>
            <a:endParaRPr lang="it-IT">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B21D4844-FECE-4E0E-AEA8-C458048D8950}" type="slidenum">
              <a:rPr lang="it-I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it-IT">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it-IT">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3E29A7C-0DAF-4E66-B55B-33A068689088}" type="slidenum">
              <a:rPr lang="it-IT">
                <a:solidFill>
                  <a:srgbClr val="FFFFFF"/>
                </a:solidFill>
              </a:rPr>
            </a:fld>
            <a:endParaRPr lang="it-IT">
              <a:solidFill>
                <a:srgbClr val="FFFFFF"/>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it-IT">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it-IT">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EA51808-E73E-4798-AF8C-8E1CD230448A}" type="slidenum">
              <a:rPr lang="it-IT">
                <a:solidFill>
                  <a:srgbClr val="FFFFFF"/>
                </a:solidFill>
              </a:rPr>
            </a:fld>
            <a:endParaRPr lang="it-IT">
              <a:solidFill>
                <a:srgbClr val="FFFFFF"/>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it-IT">
              <a:solidFill>
                <a:srgbClr val="FFFFFF"/>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it-IT">
              <a:solidFill>
                <a:srgbClr val="FFFFFF"/>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F71E7F8F-8CB0-49A2-A5BE-FCD364E9B587}" type="slidenum">
              <a:rPr lang="it-IT">
                <a:solidFill>
                  <a:srgbClr val="FFFFFF"/>
                </a:solidFill>
              </a:rPr>
            </a:fld>
            <a:endParaRPr lang="it-IT">
              <a:solidFill>
                <a:srgbClr val="FFFFFF"/>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it-IT">
              <a:solidFill>
                <a:srgbClr val="FFFFFF"/>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it-IT">
              <a:solidFill>
                <a:srgbClr val="FFFFFF"/>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30D769AE-DADD-487E-A288-D48E2D8310C0}" type="slidenum">
              <a:rPr lang="it-IT">
                <a:solidFill>
                  <a:srgbClr val="FFFFFF"/>
                </a:solidFill>
              </a:rPr>
            </a:fld>
            <a:endParaRPr lang="it-IT">
              <a:solidFill>
                <a:srgbClr val="FFFFFF"/>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E31E02F-0C88-45FB-B538-7C2E16B7EB16}" type="datetimeFigureOut">
              <a:rPr lang="en-US">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9926E1-744E-4105-AD93-1CAFE30011CA}"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0A7CBD2-C7CE-4CAD-A89E-2CBAE597BD70}" type="datetimeFigureOut">
              <a:rPr lang="en-US">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067C30E-2DD4-4AD5-9C5D-82669C434492}"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pPr>
              <a:defRPr/>
            </a:pPr>
            <a:fld id="{CE5A7EC9-E255-4F85-9EC7-B2E5A6124E93}" type="datetimeFigureOut">
              <a:rPr lang="en-US">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79E2C09-DA0F-4CE5-8068-09206930EC68}"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FBC6413E-1B9D-4934-AA7A-6984C95277A7}" type="datetimeFigureOut">
              <a:rPr lang="en-US">
                <a:solidFill>
                  <a:prstClr val="black">
                    <a:tint val="75000"/>
                  </a:prstClr>
                </a:solidFill>
              </a:rPr>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2AFF074-49FF-4612-8DCE-030B72AB46A7}"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C10C926C-9A8C-4B75-AC0C-8D907861F1A2}" type="datetimeFigureOut">
              <a:rPr lang="en-US">
                <a:solidFill>
                  <a:prstClr val="black">
                    <a:tint val="75000"/>
                  </a:prstClr>
                </a:solidFill>
              </a:rPr>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86F14CD-F583-410A-8729-6A30B7DA022C}"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A3EEEF3E-C977-4E91-A439-6E7FFAA2E66F}" type="datetimeFigureOut">
              <a:rPr lang="en-US">
                <a:solidFill>
                  <a:prstClr val="black">
                    <a:tint val="75000"/>
                  </a:prstClr>
                </a:solidFill>
              </a:rPr>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A280090-CAE6-4827-94BA-FA17C75DED4F}"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41169752-DAC6-4F84-AAB8-3228A3B7C7CC}" type="slidenum">
              <a:rPr lang="it-I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B57B561-1106-496B-9E35-5B0EE0EFC4C3}" type="datetimeFigureOut">
              <a:rPr lang="en-US">
                <a:solidFill>
                  <a:prstClr val="black">
                    <a:tint val="75000"/>
                  </a:prstClr>
                </a:solidFill>
              </a:rPr>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C2F353F-DC13-4F46-A851-61E4DCCB7FE3}"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7CFDC78C-C078-460A-9335-2B7080CCC21F}" type="datetimeFigureOut">
              <a:rPr lang="en-US">
                <a:solidFill>
                  <a:prstClr val="black">
                    <a:tint val="75000"/>
                  </a:prstClr>
                </a:solidFill>
              </a:rPr>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37E41B-AC16-4C13-B020-56609A457885}"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22E5BB1B-3560-44CB-B30F-8D25D441B140}" type="datetimeFigureOut">
              <a:rPr lang="en-US">
                <a:solidFill>
                  <a:prstClr val="black">
                    <a:tint val="75000"/>
                  </a:prstClr>
                </a:solidFill>
              </a:rPr>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1E68D94-2BA9-4AF7-ADB5-3F4825C14861}"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3DD592D-EE59-4A8A-A66C-DAE0A8EAB856}" type="datetimeFigureOut">
              <a:rPr lang="en-US">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BC7B51-E04D-4270-9231-5A00108C17E2}"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EA99D45-4250-448E-B2D5-066A77EB25CB}" type="datetimeFigureOut">
              <a:rPr lang="en-US">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D578EE-DD51-446E-8766-D1D04F45DD0D}" type="slidenum">
              <a:rPr lang="en-GB">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983B83A-39BD-4401-A0E9-AB1280EDA31E}" type="datetimeFigureOut">
              <a:rPr lang="en-US" smtClean="0">
                <a:solidFill>
                  <a:srgbClr val="FFFFFF">
                    <a:tint val="75000"/>
                  </a:srgbClr>
                </a:solidFill>
              </a:rPr>
            </a:fld>
            <a:endParaRPr lang="en-GB">
              <a:solidFill>
                <a:srgbClr val="FFFFFF">
                  <a:tint val="75000"/>
                </a:srgbClr>
              </a:solidFill>
            </a:endParaRPr>
          </a:p>
        </p:txBody>
      </p:sp>
      <p:sp>
        <p:nvSpPr>
          <p:cNvPr id="5" name="Footer Placeholder 4"/>
          <p:cNvSpPr>
            <a:spLocks noGrp="1"/>
          </p:cNvSpPr>
          <p:nvPr>
            <p:ph type="ftr" sz="quarter" idx="11"/>
          </p:nvPr>
        </p:nvSpPr>
        <p:spPr/>
        <p:txBody>
          <a:bodyPr/>
          <a:lstStyle/>
          <a:p>
            <a:endParaRPr lang="en-GB">
              <a:solidFill>
                <a:srgbClr val="FFFFFF">
                  <a:tint val="75000"/>
                </a:srgbClr>
              </a:solidFill>
            </a:endParaRPr>
          </a:p>
        </p:txBody>
      </p:sp>
      <p:sp>
        <p:nvSpPr>
          <p:cNvPr id="6" name="Slide Number Placeholder 5"/>
          <p:cNvSpPr>
            <a:spLocks noGrp="1"/>
          </p:cNvSpPr>
          <p:nvPr>
            <p:ph type="sldNum" sz="quarter" idx="12"/>
          </p:nvPr>
        </p:nvSpPr>
        <p:spPr/>
        <p:txBody>
          <a:bodyPr/>
          <a:lstStyle/>
          <a:p>
            <a:fld id="{7FFCBF1A-5647-4E2B-A5DE-4F978E8A40D3}" type="slidenum">
              <a:rPr lang="en-GB" smtClean="0">
                <a:solidFill>
                  <a:srgbClr val="FFFFFF">
                    <a:tint val="75000"/>
                  </a:srgbClr>
                </a:solidFill>
              </a:rPr>
            </a:fld>
            <a:endParaRPr lang="en-GB">
              <a:solidFill>
                <a:srgbClr val="FFFFFF">
                  <a:tint val="75000"/>
                </a:srgbClr>
              </a:solidFill>
            </a:endParaRPr>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fld id="{7983B83A-39BD-4401-A0E9-AB1280EDA31E}" type="datetimeFigureOut">
              <a:rPr lang="en-US" smtClean="0">
                <a:solidFill>
                  <a:srgbClr val="FFFFFF">
                    <a:tint val="75000"/>
                  </a:srgbClr>
                </a:solidFill>
              </a:rPr>
            </a:fld>
            <a:endParaRPr lang="en-GB">
              <a:solidFill>
                <a:srgbClr val="FFFFFF">
                  <a:tint val="75000"/>
                </a:srgbClr>
              </a:solidFill>
            </a:endParaRPr>
          </a:p>
        </p:txBody>
      </p:sp>
      <p:sp>
        <p:nvSpPr>
          <p:cNvPr id="5" name="Footer Placeholder 4"/>
          <p:cNvSpPr>
            <a:spLocks noGrp="1"/>
          </p:cNvSpPr>
          <p:nvPr>
            <p:ph type="ftr" sz="quarter" idx="11"/>
          </p:nvPr>
        </p:nvSpPr>
        <p:spPr/>
        <p:txBody>
          <a:bodyPr/>
          <a:lstStyle/>
          <a:p>
            <a:endParaRPr lang="en-GB">
              <a:solidFill>
                <a:srgbClr val="FFFFFF">
                  <a:tint val="75000"/>
                </a:srgbClr>
              </a:solidFill>
            </a:endParaRPr>
          </a:p>
        </p:txBody>
      </p:sp>
      <p:sp>
        <p:nvSpPr>
          <p:cNvPr id="6" name="Slide Number Placeholder 5"/>
          <p:cNvSpPr>
            <a:spLocks noGrp="1"/>
          </p:cNvSpPr>
          <p:nvPr>
            <p:ph type="sldNum" sz="quarter" idx="12"/>
          </p:nvPr>
        </p:nvSpPr>
        <p:spPr/>
        <p:txBody>
          <a:bodyPr/>
          <a:lstStyle/>
          <a:p>
            <a:fld id="{7FFCBF1A-5647-4E2B-A5DE-4F978E8A40D3}" type="slidenum">
              <a:rPr lang="en-GB" smtClean="0">
                <a:solidFill>
                  <a:srgbClr val="FFFFFF">
                    <a:tint val="75000"/>
                  </a:srgbClr>
                </a:solidFill>
              </a:rPr>
            </a:fld>
            <a:endParaRPr lang="en-GB">
              <a:solidFill>
                <a:srgbClr val="FFFFFF">
                  <a:tint val="75000"/>
                </a:srgbClr>
              </a:solidFill>
            </a:endParaRP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7983B83A-39BD-4401-A0E9-AB1280EDA31E}" type="datetimeFigureOut">
              <a:rPr lang="en-US" smtClean="0">
                <a:solidFill>
                  <a:srgbClr val="FFFFFF">
                    <a:tint val="75000"/>
                  </a:srgbClr>
                </a:solidFill>
              </a:rPr>
            </a:fld>
            <a:endParaRPr lang="en-GB">
              <a:solidFill>
                <a:srgbClr val="FFFFFF">
                  <a:tint val="75000"/>
                </a:srgbClr>
              </a:solidFill>
            </a:endParaRPr>
          </a:p>
        </p:txBody>
      </p:sp>
      <p:sp>
        <p:nvSpPr>
          <p:cNvPr id="5" name="Footer Placeholder 4"/>
          <p:cNvSpPr>
            <a:spLocks noGrp="1"/>
          </p:cNvSpPr>
          <p:nvPr>
            <p:ph type="ftr" sz="quarter" idx="11"/>
          </p:nvPr>
        </p:nvSpPr>
        <p:spPr/>
        <p:txBody>
          <a:bodyPr/>
          <a:lstStyle/>
          <a:p>
            <a:endParaRPr lang="en-GB">
              <a:solidFill>
                <a:srgbClr val="FFFFFF">
                  <a:tint val="75000"/>
                </a:srgbClr>
              </a:solidFill>
            </a:endParaRPr>
          </a:p>
        </p:txBody>
      </p:sp>
      <p:sp>
        <p:nvSpPr>
          <p:cNvPr id="6" name="Slide Number Placeholder 5"/>
          <p:cNvSpPr>
            <a:spLocks noGrp="1"/>
          </p:cNvSpPr>
          <p:nvPr>
            <p:ph type="sldNum" sz="quarter" idx="12"/>
          </p:nvPr>
        </p:nvSpPr>
        <p:spPr/>
        <p:txBody>
          <a:bodyPr/>
          <a:lstStyle/>
          <a:p>
            <a:fld id="{7FFCBF1A-5647-4E2B-A5DE-4F978E8A40D3}" type="slidenum">
              <a:rPr lang="en-GB" smtClean="0">
                <a:solidFill>
                  <a:srgbClr val="FFFFFF">
                    <a:tint val="75000"/>
                  </a:srgbClr>
                </a:solidFill>
              </a:rPr>
            </a:fld>
            <a:endParaRPr lang="en-GB">
              <a:solidFill>
                <a:srgbClr val="FFFFFF">
                  <a:tint val="75000"/>
                </a:srgbClr>
              </a:solidFill>
            </a:endParaRP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Date Placeholder 4"/>
          <p:cNvSpPr>
            <a:spLocks noGrp="1"/>
          </p:cNvSpPr>
          <p:nvPr>
            <p:ph type="dt" sz="half" idx="10"/>
          </p:nvPr>
        </p:nvSpPr>
        <p:spPr/>
        <p:txBody>
          <a:bodyPr/>
          <a:lstStyle/>
          <a:p>
            <a:fld id="{7983B83A-39BD-4401-A0E9-AB1280EDA31E}" type="datetimeFigureOut">
              <a:rPr lang="en-US" smtClean="0">
                <a:solidFill>
                  <a:srgbClr val="FFFFFF">
                    <a:tint val="75000"/>
                  </a:srgbClr>
                </a:solidFill>
              </a:rPr>
            </a:fld>
            <a:endParaRPr lang="en-GB">
              <a:solidFill>
                <a:srgbClr val="FFFFFF">
                  <a:tint val="75000"/>
                </a:srgbClr>
              </a:solidFill>
            </a:endParaRPr>
          </a:p>
        </p:txBody>
      </p:sp>
      <p:sp>
        <p:nvSpPr>
          <p:cNvPr id="6" name="Footer Placeholder 5"/>
          <p:cNvSpPr>
            <a:spLocks noGrp="1"/>
          </p:cNvSpPr>
          <p:nvPr>
            <p:ph type="ftr" sz="quarter" idx="11"/>
          </p:nvPr>
        </p:nvSpPr>
        <p:spPr/>
        <p:txBody>
          <a:bodyPr/>
          <a:lstStyle/>
          <a:p>
            <a:endParaRPr lang="en-GB">
              <a:solidFill>
                <a:srgbClr val="FFFFFF">
                  <a:tint val="75000"/>
                </a:srgbClr>
              </a:solidFill>
            </a:endParaRPr>
          </a:p>
        </p:txBody>
      </p:sp>
      <p:sp>
        <p:nvSpPr>
          <p:cNvPr id="7" name="Slide Number Placeholder 6"/>
          <p:cNvSpPr>
            <a:spLocks noGrp="1"/>
          </p:cNvSpPr>
          <p:nvPr>
            <p:ph type="sldNum" sz="quarter" idx="12"/>
          </p:nvPr>
        </p:nvSpPr>
        <p:spPr/>
        <p:txBody>
          <a:bodyPr/>
          <a:lstStyle/>
          <a:p>
            <a:fld id="{7FFCBF1A-5647-4E2B-A5DE-4F978E8A40D3}" type="slidenum">
              <a:rPr lang="en-GB" smtClean="0">
                <a:solidFill>
                  <a:srgbClr val="FFFFFF">
                    <a:tint val="75000"/>
                  </a:srgbClr>
                </a:solidFill>
              </a:rPr>
            </a:fld>
            <a:endParaRPr lang="en-GB">
              <a:solidFill>
                <a:srgbClr val="FFFFFF">
                  <a:tint val="75000"/>
                </a:srgbClr>
              </a:solidFill>
            </a:endParaRPr>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Date Placeholder 6"/>
          <p:cNvSpPr>
            <a:spLocks noGrp="1"/>
          </p:cNvSpPr>
          <p:nvPr>
            <p:ph type="dt" sz="half" idx="10"/>
          </p:nvPr>
        </p:nvSpPr>
        <p:spPr/>
        <p:txBody>
          <a:bodyPr/>
          <a:lstStyle/>
          <a:p>
            <a:fld id="{7983B83A-39BD-4401-A0E9-AB1280EDA31E}" type="datetimeFigureOut">
              <a:rPr lang="en-US" smtClean="0">
                <a:solidFill>
                  <a:srgbClr val="FFFFFF">
                    <a:tint val="75000"/>
                  </a:srgbClr>
                </a:solidFill>
              </a:rPr>
            </a:fld>
            <a:endParaRPr lang="en-GB">
              <a:solidFill>
                <a:srgbClr val="FFFFFF">
                  <a:tint val="75000"/>
                </a:srgbClr>
              </a:solidFill>
            </a:endParaRPr>
          </a:p>
        </p:txBody>
      </p:sp>
      <p:sp>
        <p:nvSpPr>
          <p:cNvPr id="8" name="Footer Placeholder 7"/>
          <p:cNvSpPr>
            <a:spLocks noGrp="1"/>
          </p:cNvSpPr>
          <p:nvPr>
            <p:ph type="ftr" sz="quarter" idx="11"/>
          </p:nvPr>
        </p:nvSpPr>
        <p:spPr/>
        <p:txBody>
          <a:bodyPr/>
          <a:lstStyle/>
          <a:p>
            <a:endParaRPr lang="en-GB">
              <a:solidFill>
                <a:srgbClr val="FFFFFF">
                  <a:tint val="75000"/>
                </a:srgbClr>
              </a:solidFill>
            </a:endParaRPr>
          </a:p>
        </p:txBody>
      </p:sp>
      <p:sp>
        <p:nvSpPr>
          <p:cNvPr id="9" name="Slide Number Placeholder 8"/>
          <p:cNvSpPr>
            <a:spLocks noGrp="1"/>
          </p:cNvSpPr>
          <p:nvPr>
            <p:ph type="sldNum" sz="quarter" idx="12"/>
          </p:nvPr>
        </p:nvSpPr>
        <p:spPr/>
        <p:txBody>
          <a:bodyPr/>
          <a:lstStyle/>
          <a:p>
            <a:fld id="{7FFCBF1A-5647-4E2B-A5DE-4F978E8A40D3}" type="slidenum">
              <a:rPr lang="en-GB" smtClean="0">
                <a:solidFill>
                  <a:srgbClr val="FFFFFF">
                    <a:tint val="75000"/>
                  </a:srgbClr>
                </a:solidFill>
              </a:rPr>
            </a:fld>
            <a:endParaRPr lang="en-GB">
              <a:solidFill>
                <a:srgbClr val="FFFFFF">
                  <a:tint val="75000"/>
                </a:srgbClr>
              </a:solidFil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15.xml"/><Relationship Id="rId8" Type="http://schemas.openxmlformats.org/officeDocument/2006/relationships/slideLayout" Target="../slideLayouts/slideLayout114.xml"/><Relationship Id="rId7" Type="http://schemas.openxmlformats.org/officeDocument/2006/relationships/slideLayout" Target="../slideLayouts/slideLayout113.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4" Type="http://schemas.openxmlformats.org/officeDocument/2006/relationships/slideLayout" Target="../slideLayouts/slideLayout110.xml"/><Relationship Id="rId3" Type="http://schemas.openxmlformats.org/officeDocument/2006/relationships/slideLayout" Target="../slideLayouts/slideLayout109.xml"/><Relationship Id="rId2" Type="http://schemas.openxmlformats.org/officeDocument/2006/relationships/slideLayout" Target="../slideLayouts/slideLayout108.xml"/><Relationship Id="rId14" Type="http://schemas.openxmlformats.org/officeDocument/2006/relationships/theme" Target="../theme/theme10.xml"/><Relationship Id="rId13" Type="http://schemas.openxmlformats.org/officeDocument/2006/relationships/slideLayout" Target="../slideLayouts/slideLayout119.xml"/><Relationship Id="rId12" Type="http://schemas.openxmlformats.org/officeDocument/2006/relationships/slideLayout" Target="../slideLayouts/slideLayout118.xml"/><Relationship Id="rId11" Type="http://schemas.openxmlformats.org/officeDocument/2006/relationships/slideLayout" Target="../slideLayouts/slideLayout117.xml"/><Relationship Id="rId10" Type="http://schemas.openxmlformats.org/officeDocument/2006/relationships/slideLayout" Target="../slideLayouts/slideLayout116.xml"/><Relationship Id="rId1"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4" Type="http://schemas.openxmlformats.org/officeDocument/2006/relationships/theme" Target="../theme/theme2.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2" Type="http://schemas.openxmlformats.org/officeDocument/2006/relationships/theme" Target="../theme/theme3.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2" Type="http://schemas.openxmlformats.org/officeDocument/2006/relationships/theme" Target="../theme/theme4.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3" Type="http://schemas.openxmlformats.org/officeDocument/2006/relationships/theme" Target="../theme/theme5.xml"/><Relationship Id="rId12" Type="http://schemas.openxmlformats.org/officeDocument/2006/relationships/image" Target="../media/image2.png"/><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8.xml"/><Relationship Id="rId8" Type="http://schemas.openxmlformats.org/officeDocument/2006/relationships/slideLayout" Target="../slideLayouts/slideLayout67.xml"/><Relationship Id="rId7" Type="http://schemas.openxmlformats.org/officeDocument/2006/relationships/slideLayout" Target="../slideLayouts/slideLayout66.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3" Type="http://schemas.openxmlformats.org/officeDocument/2006/relationships/slideLayout" Target="../slideLayouts/slideLayout62.xml"/><Relationship Id="rId2" Type="http://schemas.openxmlformats.org/officeDocument/2006/relationships/slideLayout" Target="../slideLayouts/slideLayout61.xml"/><Relationship Id="rId12" Type="http://schemas.openxmlformats.org/officeDocument/2006/relationships/theme" Target="../theme/theme6.xml"/><Relationship Id="rId11" Type="http://schemas.openxmlformats.org/officeDocument/2006/relationships/slideLayout" Target="../slideLayouts/slideLayout70.xml"/><Relationship Id="rId10" Type="http://schemas.openxmlformats.org/officeDocument/2006/relationships/slideLayout" Target="../slideLayouts/slideLayout69.xml"/><Relationship Id="rId1"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9.xml"/><Relationship Id="rId8" Type="http://schemas.openxmlformats.org/officeDocument/2006/relationships/slideLayout" Target="../slideLayouts/slideLayout78.xml"/><Relationship Id="rId7" Type="http://schemas.openxmlformats.org/officeDocument/2006/relationships/slideLayout" Target="../slideLayouts/slideLayout77.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3" Type="http://schemas.openxmlformats.org/officeDocument/2006/relationships/slideLayout" Target="../slideLayouts/slideLayout73.xml"/><Relationship Id="rId2" Type="http://schemas.openxmlformats.org/officeDocument/2006/relationships/slideLayout" Target="../slideLayouts/slideLayout72.xml"/><Relationship Id="rId14" Type="http://schemas.openxmlformats.org/officeDocument/2006/relationships/theme" Target="../theme/theme7.xml"/><Relationship Id="rId13" Type="http://schemas.openxmlformats.org/officeDocument/2006/relationships/slideLayout" Target="../slideLayouts/slideLayout83.xml"/><Relationship Id="rId12" Type="http://schemas.openxmlformats.org/officeDocument/2006/relationships/slideLayout" Target="../slideLayouts/slideLayout82.xml"/><Relationship Id="rId11" Type="http://schemas.openxmlformats.org/officeDocument/2006/relationships/slideLayout" Target="../slideLayouts/slideLayout81.xml"/><Relationship Id="rId10" Type="http://schemas.openxmlformats.org/officeDocument/2006/relationships/slideLayout" Target="../slideLayouts/slideLayout80.xml"/><Relationship Id="rId1"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2.xml"/><Relationship Id="rId8" Type="http://schemas.openxmlformats.org/officeDocument/2006/relationships/slideLayout" Target="../slideLayouts/slideLayout91.xml"/><Relationship Id="rId7" Type="http://schemas.openxmlformats.org/officeDocument/2006/relationships/slideLayout" Target="../slideLayouts/slideLayout90.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3" Type="http://schemas.openxmlformats.org/officeDocument/2006/relationships/slideLayout" Target="../slideLayouts/slideLayout86.xml"/><Relationship Id="rId2" Type="http://schemas.openxmlformats.org/officeDocument/2006/relationships/slideLayout" Target="../slideLayouts/slideLayout85.xml"/><Relationship Id="rId12" Type="http://schemas.openxmlformats.org/officeDocument/2006/relationships/theme" Target="../theme/theme8.xml"/><Relationship Id="rId11" Type="http://schemas.openxmlformats.org/officeDocument/2006/relationships/slideLayout" Target="../slideLayouts/slideLayout94.xml"/><Relationship Id="rId10" Type="http://schemas.openxmlformats.org/officeDocument/2006/relationships/slideLayout" Target="../slideLayouts/slideLayout93.xml"/><Relationship Id="rId1"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03.xml"/><Relationship Id="rId8" Type="http://schemas.openxmlformats.org/officeDocument/2006/relationships/slideLayout" Target="../slideLayouts/slideLayout102.xml"/><Relationship Id="rId7" Type="http://schemas.openxmlformats.org/officeDocument/2006/relationships/slideLayout" Target="../slideLayouts/slideLayout101.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 Id="rId3" Type="http://schemas.openxmlformats.org/officeDocument/2006/relationships/slideLayout" Target="../slideLayouts/slideLayout97.xml"/><Relationship Id="rId2" Type="http://schemas.openxmlformats.org/officeDocument/2006/relationships/slideLayout" Target="../slideLayouts/slideLayout96.xml"/><Relationship Id="rId13" Type="http://schemas.openxmlformats.org/officeDocument/2006/relationships/theme" Target="../theme/theme9.xml"/><Relationship Id="rId12" Type="http://schemas.openxmlformats.org/officeDocument/2006/relationships/slideLayout" Target="../slideLayouts/slideLayout106.xml"/><Relationship Id="rId11" Type="http://schemas.openxmlformats.org/officeDocument/2006/relationships/slideLayout" Target="../slideLayouts/slideLayout105.xml"/><Relationship Id="rId10" Type="http://schemas.openxmlformats.org/officeDocument/2006/relationships/slideLayout" Target="../slideLayouts/slideLayout104.xml"/><Relationship Id="rId1"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ln>
        </p:spPr>
        <p:txBody>
          <a:bodyPr vert="horz" wrap="square" lIns="91440" tIns="45720" rIns="91440" bIns="45720" numCol="1" anchor="ctr" anchorCtr="0" compatLnSpc="1"/>
          <a:lstStyle/>
          <a:p>
            <a:pPr lvl="0"/>
            <a:r>
              <a:rPr lang="it-IT" smtClean="0"/>
              <a:t>Fare clic per modificare lo stile del titolo dello schema</a:t>
            </a:r>
            <a:endParaRPr lang="it-IT" smtClean="0"/>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ln>
        </p:spPr>
        <p:txBody>
          <a:bodyPr vert="horz" wrap="square" lIns="91440" tIns="45720" rIns="91440" bIns="45720" numCol="1" anchor="t" anchorCtr="0" compatLnSpc="1"/>
          <a:lstStyle/>
          <a:p>
            <a:pPr lvl="0"/>
            <a:r>
              <a:rPr lang="it-IT" smtClean="0"/>
              <a:t>Fare clic per modificare gli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fontAlgn="auto">
              <a:spcBef>
                <a:spcPts val="0"/>
              </a:spcBef>
              <a:spcAft>
                <a:spcPts val="0"/>
              </a:spcAft>
              <a:defRPr sz="1400" b="0">
                <a:latin typeface="+mn-lt"/>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fontAlgn="auto">
              <a:spcBef>
                <a:spcPts val="0"/>
              </a:spcBef>
              <a:spcAft>
                <a:spcPts val="0"/>
              </a:spcAft>
              <a:defRPr sz="1400" b="0">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fontAlgn="auto">
              <a:spcBef>
                <a:spcPts val="0"/>
              </a:spcBef>
              <a:spcAft>
                <a:spcPts val="0"/>
              </a:spcAft>
              <a:defRPr sz="1400" b="0">
                <a:latin typeface="+mn-lt"/>
              </a:defRPr>
            </a:lvl1pPr>
          </a:lstStyle>
          <a:p>
            <a:pPr>
              <a:defRPr/>
            </a:pPr>
            <a:fld id="{48C1C2A3-55A9-48E4-888B-1F738503FDD0}" type="slidenum">
              <a:rPr lang="it-IT"/>
            </a:fld>
            <a:endParaRPr lang="it-IT"/>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ln>
        </p:spPr>
        <p:txBody>
          <a:bodyPr vert="horz" wrap="square" lIns="91440" tIns="45720" rIns="91440" bIns="45720" numCol="1" anchor="ctr" anchorCtr="0" compatLnSpc="1"/>
          <a:lstStyle/>
          <a:p>
            <a:pPr lvl="0"/>
            <a:r>
              <a:rPr lang="it-IT" smtClean="0"/>
              <a:t>Fare clic per modificare lo stile del titolo dello schema</a:t>
            </a:r>
            <a:endParaRPr lang="it-IT" smtClean="0"/>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ln>
        </p:spPr>
        <p:txBody>
          <a:bodyPr vert="horz" wrap="square" lIns="91440" tIns="45720" rIns="91440" bIns="45720" numCol="1" anchor="t" anchorCtr="0" compatLnSpc="1"/>
          <a:lstStyle/>
          <a:p>
            <a:pPr lvl="0"/>
            <a:r>
              <a:rPr lang="it-IT" smtClean="0"/>
              <a:t>Fare clic per modificare gli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fontAlgn="auto">
              <a:spcBef>
                <a:spcPts val="0"/>
              </a:spcBef>
              <a:spcAft>
                <a:spcPts val="0"/>
              </a:spcAft>
              <a:defRPr sz="1400" b="0">
                <a:latin typeface="+mn-lt"/>
              </a:defRPr>
            </a:lvl1pPr>
          </a:lstStyle>
          <a:p>
            <a:pPr>
              <a:defRPr/>
            </a:pPr>
            <a:endParaRPr lang="it-IT">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fontAlgn="auto">
              <a:spcBef>
                <a:spcPts val="0"/>
              </a:spcBef>
              <a:spcAft>
                <a:spcPts val="0"/>
              </a:spcAft>
              <a:defRPr sz="1400" b="0">
                <a:latin typeface="+mn-lt"/>
              </a:defRPr>
            </a:lvl1pPr>
          </a:lstStyle>
          <a:p>
            <a:pPr>
              <a:defRPr/>
            </a:pPr>
            <a:endParaRPr lang="it-IT">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fontAlgn="auto">
              <a:spcBef>
                <a:spcPts val="0"/>
              </a:spcBef>
              <a:spcAft>
                <a:spcPts val="0"/>
              </a:spcAft>
              <a:defRPr sz="1400" b="0">
                <a:latin typeface="+mn-lt"/>
              </a:defRPr>
            </a:lvl1pPr>
          </a:lstStyle>
          <a:p>
            <a:pPr>
              <a:defRPr/>
            </a:pPr>
            <a:fld id="{48C1C2A3-55A9-48E4-888B-1F738503FDD0}" type="slidenum">
              <a:rPr lang="it-IT">
                <a:solidFill>
                  <a:srgbClr val="FFFFFF"/>
                </a:solidFill>
              </a:rPr>
            </a:fld>
            <a:endParaRPr lang="it-IT">
              <a:solidFill>
                <a:srgbClr val="FFFFFF"/>
              </a:solidFill>
            </a:endParaRPr>
          </a:p>
        </p:txBody>
      </p:sp>
    </p:spTree>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ln>
          <a:effectLst/>
        </p:spPr>
        <p:txBody>
          <a:bodyPr vert="horz" wrap="square" lIns="91440" tIns="45720" rIns="91440" bIns="45720" numCol="1" anchor="ctr" anchorCtr="0" compatLnSpc="1"/>
          <a:lstStyle/>
          <a:p>
            <a:pPr lvl="0"/>
            <a:r>
              <a:rPr lang="it-IT" smtClean="0"/>
              <a:t>Fare clic per modificare lo stile del titolo dello schema</a:t>
            </a:r>
            <a:endParaRPr lang="it-IT"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ln>
          <a:effectLst/>
        </p:spPr>
        <p:txBody>
          <a:bodyPr vert="horz" wrap="square" lIns="91440" tIns="45720" rIns="91440" bIns="45720" numCol="1" anchor="t" anchorCtr="0" compatLnSpc="1"/>
          <a:lstStyle/>
          <a:p>
            <a:pPr lvl="0"/>
            <a:r>
              <a:rPr lang="it-IT" smtClean="0"/>
              <a:t>Fare clic per modificare gli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sz="1400" b="0">
                <a:latin typeface="+mn-lt"/>
              </a:defRPr>
            </a:lvl1pPr>
          </a:lstStyle>
          <a:p>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400" b="0">
                <a:latin typeface="+mn-lt"/>
              </a:defRPr>
            </a:lvl1pPr>
          </a:lstStyle>
          <a:p>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b="0">
                <a:latin typeface="+mn-lt"/>
              </a:defRPr>
            </a:lvl1pPr>
          </a:lstStyle>
          <a:p>
            <a:fld id="{2266454D-0D81-4751-A26D-52D9E65F7C20}" type="slidenum">
              <a:rPr lang="it-IT"/>
            </a:fld>
            <a:endParaRPr lang="it-IT"/>
          </a:p>
        </p:txBody>
      </p:sp>
    </p:spTree>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C3E7644-3546-4D66-BDFF-577F5CC21C10}" type="datetimeFigureOut">
              <a:rPr lang="en-US"/>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430B5426-9BBE-4A1D-B66B-404C1CD5F9B8}" type="slidenum">
              <a:rPr lang="en-GB"/>
            </a:fld>
            <a:endParaRPr lang="en-GB"/>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145FC27-1F15-4E28-B08D-925ABA1840FE}" type="datetimeFigureOut">
              <a:rPr lang="en-US"/>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6322249-7370-454D-95BF-A5B5F8401981}" type="slidenum">
              <a:rPr lang="en-GB"/>
            </a:fld>
            <a:endParaRPr lang="en-GB"/>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30200" y="908050"/>
            <a:ext cx="8489950" cy="1296988"/>
          </a:xfrm>
          <a:prstGeom prst="rect">
            <a:avLst/>
          </a:prstGeom>
          <a:noFill/>
          <a:ln w="9525">
            <a:noFill/>
            <a:miter lim="800000"/>
          </a:ln>
          <a:effectLst/>
        </p:spPr>
        <p:txBody>
          <a:bodyPr vert="horz" wrap="square" lIns="91440" tIns="45720" rIns="91440" bIns="45720" numCol="1" anchor="t" anchorCtr="0" compatLnSpc="1"/>
          <a:lstStyle/>
          <a:p>
            <a:pPr lvl="0"/>
            <a:r>
              <a:rPr lang="en-US" smtClean="0"/>
              <a:t>Click to edit Master title style</a:t>
            </a:r>
            <a:endParaRPr lang="en-US" smtClean="0"/>
          </a:p>
        </p:txBody>
      </p:sp>
      <p:sp>
        <p:nvSpPr>
          <p:cNvPr id="3075" name="Rectangle 3"/>
          <p:cNvSpPr>
            <a:spLocks noGrp="1" noChangeArrowheads="1"/>
          </p:cNvSpPr>
          <p:nvPr>
            <p:ph type="body" idx="1"/>
          </p:nvPr>
        </p:nvSpPr>
        <p:spPr bwMode="auto">
          <a:xfrm>
            <a:off x="330200" y="2708275"/>
            <a:ext cx="8489950" cy="3457575"/>
          </a:xfrm>
          <a:prstGeom prst="rect">
            <a:avLst/>
          </a:prstGeom>
          <a:noFill/>
          <a:ln w="9525">
            <a:noFill/>
            <a:miter lim="800000"/>
          </a:ln>
          <a:effectLst/>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fld id="{3EAA4843-CB55-404F-AC47-9C59B545423A}" type="slidenum">
              <a:rPr lang="en-US" smtClean="0">
                <a:solidFill>
                  <a:srgbClr val="000000"/>
                </a:solidFill>
                <a:latin typeface="Arial" panose="020B0604020202020204" pitchFamily="34" charset="0"/>
              </a:rPr>
            </a:fld>
            <a:endParaRPr lang="en-US" smtClean="0">
              <a:solidFill>
                <a:srgbClr val="000000"/>
              </a:solidFill>
              <a:latin typeface="Arial" panose="020B0604020202020204" pitchFamily="34" charset="0"/>
            </a:endParaRPr>
          </a:p>
        </p:txBody>
      </p:sp>
      <p:pic>
        <p:nvPicPr>
          <p:cNvPr id="3090" name="Picture 18" descr="MidGreen90"/>
          <p:cNvPicPr>
            <a:picLocks noChangeAspect="1" noChangeArrowheads="1"/>
          </p:cNvPicPr>
          <p:nvPr userDrawn="1"/>
        </p:nvPicPr>
        <p:blipFill>
          <a:blip r:embed="rId12" cstate="print"/>
          <a:srcRect/>
          <a:stretch>
            <a:fillRect/>
          </a:stretch>
        </p:blipFill>
        <p:spPr bwMode="auto">
          <a:xfrm>
            <a:off x="0" y="0"/>
            <a:ext cx="9144000" cy="514350"/>
          </a:xfrm>
          <a:prstGeom prst="rect">
            <a:avLst/>
          </a:prstGeom>
          <a:noFill/>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fontAlgn="base">
        <a:spcBef>
          <a:spcPct val="0"/>
        </a:spcBef>
        <a:spcAft>
          <a:spcPct val="0"/>
        </a:spcAft>
        <a:defRPr sz="3000" b="1">
          <a:solidFill>
            <a:schemeClr val="tx2"/>
          </a:solidFill>
          <a:latin typeface="+mj-lt"/>
          <a:ea typeface="+mj-ea"/>
          <a:cs typeface="+mj-cs"/>
        </a:defRPr>
      </a:lvl1pPr>
      <a:lvl2pPr algn="l" rtl="0" fontAlgn="base">
        <a:spcBef>
          <a:spcPct val="0"/>
        </a:spcBef>
        <a:spcAft>
          <a:spcPct val="0"/>
        </a:spcAft>
        <a:defRPr sz="3000" b="1">
          <a:solidFill>
            <a:schemeClr val="tx2"/>
          </a:solidFill>
          <a:latin typeface="Arial" panose="020B0604020202020204" pitchFamily="34" charset="0"/>
        </a:defRPr>
      </a:lvl2pPr>
      <a:lvl3pPr algn="l" rtl="0" fontAlgn="base">
        <a:spcBef>
          <a:spcPct val="0"/>
        </a:spcBef>
        <a:spcAft>
          <a:spcPct val="0"/>
        </a:spcAft>
        <a:defRPr sz="3000" b="1">
          <a:solidFill>
            <a:schemeClr val="tx2"/>
          </a:solidFill>
          <a:latin typeface="Arial" panose="020B0604020202020204" pitchFamily="34" charset="0"/>
        </a:defRPr>
      </a:lvl3pPr>
      <a:lvl4pPr algn="l" rtl="0" fontAlgn="base">
        <a:spcBef>
          <a:spcPct val="0"/>
        </a:spcBef>
        <a:spcAft>
          <a:spcPct val="0"/>
        </a:spcAft>
        <a:defRPr sz="3000" b="1">
          <a:solidFill>
            <a:schemeClr val="tx2"/>
          </a:solidFill>
          <a:latin typeface="Arial" panose="020B0604020202020204" pitchFamily="34" charset="0"/>
        </a:defRPr>
      </a:lvl4pPr>
      <a:lvl5pPr algn="l" rtl="0" fontAlgn="base">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0A7FA8EC-BEE0-4346-9095-17167F0F1DDB}" type="datetimeFigureOut">
              <a:rPr lang="en-US">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ED1BDE5-17AF-4B3E-828C-A7CF1FFF3A65}" type="slidenum">
              <a:rPr lang="en-GB">
                <a:solidFill>
                  <a:prstClr val="black">
                    <a:tint val="75000"/>
                  </a:prstClr>
                </a:solidFill>
              </a:rPr>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ln>
          <a:effectLst/>
        </p:spPr>
        <p:txBody>
          <a:bodyPr vert="horz" wrap="square" lIns="91440" tIns="45720" rIns="91440" bIns="45720" numCol="1" anchor="ctr" anchorCtr="0" compatLnSpc="1"/>
          <a:lstStyle/>
          <a:p>
            <a:pPr lvl="0"/>
            <a:r>
              <a:rPr lang="it-IT" smtClean="0"/>
              <a:t>Fare clic per modificare lo stile del titolo dello schema</a:t>
            </a:r>
            <a:endParaRPr lang="it-IT"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ln>
          <a:effectLst/>
        </p:spPr>
        <p:txBody>
          <a:bodyPr vert="horz" wrap="square" lIns="91440" tIns="45720" rIns="91440" bIns="45720" numCol="1" anchor="t" anchorCtr="0" compatLnSpc="1"/>
          <a:lstStyle/>
          <a:p>
            <a:pPr lvl="0"/>
            <a:r>
              <a:rPr lang="it-IT" smtClean="0"/>
              <a:t>Fare clic per modificare gli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sz="1400" b="0">
                <a:latin typeface="+mn-lt"/>
              </a:defRPr>
            </a:lvl1pPr>
          </a:lstStyle>
          <a:p>
            <a:endParaRPr lang="it-IT">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400" b="0">
                <a:latin typeface="+mn-lt"/>
              </a:defRPr>
            </a:lvl1pPr>
          </a:lstStyle>
          <a:p>
            <a:endParaRPr lang="it-IT">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b="0">
                <a:latin typeface="+mn-lt"/>
              </a:defRPr>
            </a:lvl1pPr>
          </a:lstStyle>
          <a:p>
            <a:fld id="{2266454D-0D81-4751-A26D-52D9E65F7C20}" type="slidenum">
              <a:rPr lang="it-IT">
                <a:solidFill>
                  <a:srgbClr val="FFFFFF"/>
                </a:solidFill>
              </a:rPr>
            </a:fld>
            <a:endParaRPr lang="it-IT">
              <a:solidFill>
                <a:srgbClr val="FFFFFF"/>
              </a:solidFill>
            </a:endParaRPr>
          </a:p>
        </p:txBody>
      </p:sp>
    </p:spTree>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145FC27-1F15-4E28-B08D-925ABA1840FE}" type="datetimeFigureOut">
              <a:rPr lang="en-US">
                <a:solidFill>
                  <a:prstClr val="black">
                    <a:tint val="75000"/>
                  </a:prstClr>
                </a:solidFill>
              </a:rPr>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6322249-7370-454D-95BF-A5B5F8401981}" type="slidenum">
              <a:rPr lang="en-GB">
                <a:solidFill>
                  <a:prstClr val="black">
                    <a:tint val="75000"/>
                  </a:prstClr>
                </a:solidFill>
              </a:rPr>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83B83A-39BD-4401-A0E9-AB1280EDA31E}" type="datetimeFigureOut">
              <a:rPr lang="en-US" smtClean="0">
                <a:solidFill>
                  <a:srgbClr val="FFFFFF">
                    <a:tint val="75000"/>
                  </a:srgbClr>
                </a:solidFill>
              </a:rPr>
            </a:fld>
            <a:endParaRPr lang="en-GB">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CBF1A-5647-4E2B-A5DE-4F978E8A40D3}" type="slidenum">
              <a:rPr lang="en-GB" smtClean="0">
                <a:solidFill>
                  <a:srgbClr val="FFFFFF">
                    <a:tint val="75000"/>
                  </a:srgbClr>
                </a:solidFill>
              </a:rPr>
            </a:fld>
            <a:endParaRPr lang="en-GB">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61.xml"/><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0.png"/><Relationship Id="rId7" Type="http://schemas.openxmlformats.org/officeDocument/2006/relationships/image" Target="../media/image59.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2.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notesSlide" Target="../notesSlides/notesSlide1.xml"/><Relationship Id="rId11" Type="http://schemas.openxmlformats.org/officeDocument/2006/relationships/slideLayout" Target="../slideLayouts/slideLayout2.xml"/><Relationship Id="rId10" Type="http://schemas.openxmlformats.org/officeDocument/2006/relationships/image" Target="../media/image12.jpeg"/><Relationship Id="rId1" Type="http://schemas.openxmlformats.org/officeDocument/2006/relationships/image" Target="../media/image3.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8.png"/><Relationship Id="rId1" Type="http://schemas.openxmlformats.org/officeDocument/2006/relationships/image" Target="../media/image67.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3.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72.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7.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9.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tiff"/></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tiff"/></Relationships>
</file>

<file path=ppt/slides/_rels/slide4.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image" Target="../media/image3.GIF"/><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12.jpeg"/><Relationship Id="rId12" Type="http://schemas.openxmlformats.org/officeDocument/2006/relationships/notesSlide" Target="../notesSlides/notesSlide3.xml"/><Relationship Id="rId11" Type="http://schemas.openxmlformats.org/officeDocument/2006/relationships/slideLayout" Target="../slideLayouts/slideLayout15.xml"/><Relationship Id="rId10" Type="http://schemas.openxmlformats.org/officeDocument/2006/relationships/image" Target="../media/image6.png"/><Relationship Id="rId1"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tiff"/></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tiff"/></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tiff"/></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tiff"/></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tiff"/></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tiff"/></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tiff"/></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tiff"/></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image" Target="../media/image16.png"/><Relationship Id="rId1"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image" Target="../media/image3.GIF"/><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12.jpeg"/><Relationship Id="rId12" Type="http://schemas.openxmlformats.org/officeDocument/2006/relationships/notesSlide" Target="../notesSlides/notesSlide6.xml"/><Relationship Id="rId11" Type="http://schemas.openxmlformats.org/officeDocument/2006/relationships/slideLayout" Target="../slideLayouts/slideLayout72.xml"/><Relationship Id="rId10" Type="http://schemas.openxmlformats.org/officeDocument/2006/relationships/image" Target="../media/image6.png"/><Relationship Id="rId1" Type="http://schemas.openxmlformats.org/officeDocument/2006/relationships/image" Target="../media/image11.png"/></Relationships>
</file>

<file path=ppt/slides/_rels/slide54.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7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55.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2.xml"/><Relationship Id="rId5" Type="http://schemas.openxmlformats.org/officeDocument/2006/relationships/image" Target="../media/image85.png"/><Relationship Id="rId4" Type="http://schemas.openxmlformats.org/officeDocument/2006/relationships/image" Target="../media/image84.png"/><Relationship Id="rId3" Type="http://schemas.openxmlformats.org/officeDocument/2006/relationships/image" Target="../media/image83.png"/><Relationship Id="rId2" Type="http://schemas.openxmlformats.org/officeDocument/2006/relationships/image" Target="../media/image11.png"/><Relationship Id="rId1"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3.xml"/><Relationship Id="rId1" Type="http://schemas.openxmlformats.org/officeDocument/2006/relationships/image" Target="../media/image86.png"/></Relationships>
</file>

<file path=ppt/slides/_rels/slide57.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85.xml"/><Relationship Id="rId4" Type="http://schemas.openxmlformats.org/officeDocument/2006/relationships/image" Target="../media/image90.png"/><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slides/_rels/slide58.xml.rels><?xml version="1.0" encoding="UTF-8" standalone="yes"?>
<Relationships xmlns="http://schemas.openxmlformats.org/package/2006/relationships"><Relationship Id="rId9" Type="http://schemas.openxmlformats.org/officeDocument/2006/relationships/slideLayout" Target="../slideLayouts/slideLayout85.xml"/><Relationship Id="rId8" Type="http://schemas.openxmlformats.org/officeDocument/2006/relationships/image" Target="../media/image95.png"/><Relationship Id="rId7" Type="http://schemas.openxmlformats.org/officeDocument/2006/relationships/image" Target="../media/image94.png"/><Relationship Id="rId6" Type="http://schemas.openxmlformats.org/officeDocument/2006/relationships/image" Target="../media/image93.png"/><Relationship Id="rId5" Type="http://schemas.openxmlformats.org/officeDocument/2006/relationships/image" Target="../media/image89.png"/><Relationship Id="rId4" Type="http://schemas.openxmlformats.org/officeDocument/2006/relationships/image" Target="../media/image88.png"/><Relationship Id="rId3" Type="http://schemas.openxmlformats.org/officeDocument/2006/relationships/image" Target="../media/image87.png"/><Relationship Id="rId2" Type="http://schemas.openxmlformats.org/officeDocument/2006/relationships/image" Target="../media/image92.png"/><Relationship Id="rId1" Type="http://schemas.openxmlformats.org/officeDocument/2006/relationships/image" Target="../media/image91.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8.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33.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0" y="1785926"/>
            <a:ext cx="8691592" cy="3518912"/>
          </a:xfrm>
          <a:prstGeom prst="rect">
            <a:avLst/>
          </a:prstGeom>
          <a:noFill/>
        </p:spPr>
        <p:txBody>
          <a:bodyPr wrap="square">
            <a:spAutoFit/>
          </a:bodyPr>
          <a:lstStyle/>
          <a:p>
            <a:pPr marL="342900" indent="-342900" fontAlgn="auto">
              <a:lnSpc>
                <a:spcPts val="3200"/>
              </a:lnSpc>
              <a:spcBef>
                <a:spcPts val="0"/>
              </a:spcBef>
              <a:spcAft>
                <a:spcPts val="0"/>
              </a:spcAft>
              <a:buFontTx/>
              <a:buAutoNum type="arabicPeriod"/>
              <a:defRPr/>
            </a:pPr>
            <a:r>
              <a:rPr lang="it-IT" sz="2400" dirty="0" smtClean="0">
                <a:solidFill>
                  <a:srgbClr val="FFFFFF"/>
                </a:solidFill>
                <a:effectLst>
                  <a:outerShdw blurRad="38100" dist="38100" dir="2700000" algn="tl">
                    <a:srgbClr val="000000"/>
                  </a:outerShdw>
                </a:effectLst>
                <a:latin typeface="Calibri" panose="020F0502020204030204" pitchFamily="34" charset="0"/>
                <a:cs typeface="Tahoma" panose="020B0604030504040204" pitchFamily="34" charset="0"/>
              </a:rPr>
              <a:t>Basics on EEG and ERPs</a:t>
            </a:r>
            <a:br>
              <a:rPr lang="it-IT" sz="2400" dirty="0" smtClean="0">
                <a:solidFill>
                  <a:srgbClr val="FFFFFF"/>
                </a:solidFill>
                <a:effectLst>
                  <a:outerShdw blurRad="38100" dist="38100" dir="2700000" algn="tl">
                    <a:srgbClr val="000000"/>
                  </a:outerShdw>
                </a:effectLst>
                <a:latin typeface="Calibri" panose="020F0502020204030204" pitchFamily="34" charset="0"/>
                <a:cs typeface="Tahoma" panose="020B0604030504040204" pitchFamily="34" charset="0"/>
              </a:rPr>
            </a:br>
            <a:r>
              <a:rPr lang="it-IT" sz="2400" dirty="0" smtClean="0">
                <a:solidFill>
                  <a:srgbClr val="FFFFFF"/>
                </a:solidFill>
                <a:effectLst>
                  <a:outerShdw blurRad="38100" dist="38100" dir="2700000" algn="tl">
                    <a:srgbClr val="000000"/>
                  </a:outerShdw>
                </a:effectLst>
                <a:latin typeface="Calibri" panose="020F0502020204030204" pitchFamily="34" charset="0"/>
                <a:cs typeface="Tahoma" panose="020B0604030504040204" pitchFamily="34" charset="0"/>
              </a:rPr>
              <a:t> </a:t>
            </a:r>
            <a:endParaRPr lang="it-IT" sz="2400" dirty="0" smtClean="0">
              <a:solidFill>
                <a:srgbClr val="FFFFFF"/>
              </a:solidFill>
              <a:effectLst>
                <a:outerShdw blurRad="38100" dist="38100" dir="2700000" algn="tl">
                  <a:srgbClr val="000000"/>
                </a:outerShdw>
              </a:effectLst>
              <a:latin typeface="Calibri" panose="020F0502020204030204" pitchFamily="34" charset="0"/>
              <a:cs typeface="Tahoma" panose="020B0604030504040204" pitchFamily="34" charset="0"/>
            </a:endParaRPr>
          </a:p>
          <a:p>
            <a:pPr marL="342900" indent="-342900" fontAlgn="auto">
              <a:lnSpc>
                <a:spcPct val="150000"/>
              </a:lnSpc>
              <a:spcBef>
                <a:spcPts val="0"/>
              </a:spcBef>
              <a:spcAft>
                <a:spcPts val="0"/>
              </a:spcAft>
              <a:buFontTx/>
              <a:buAutoNum type="arabicPeriod"/>
              <a:defRPr/>
            </a:pPr>
            <a:r>
              <a:rPr lang="en-GB" sz="2400" kern="0" dirty="0" smtClean="0">
                <a:solidFill>
                  <a:sysClr val="window" lastClr="FFFFFF"/>
                </a:solidFill>
                <a:effectLst>
                  <a:outerShdw blurRad="38100" dist="38100" dir="2700000" algn="tl">
                    <a:srgbClr val="000000">
                      <a:alpha val="43137"/>
                    </a:srgbClr>
                  </a:outerShdw>
                </a:effectLst>
                <a:latin typeface="Calibri" panose="020F0502020204030204"/>
                <a:cs typeface="Tahoma" panose="020B0604030504040204" pitchFamily="34" charset="0"/>
              </a:rPr>
              <a:t>Rationale for estimating brain responses trial-by-trial</a:t>
            </a:r>
            <a:endParaRPr lang="en-GB" sz="2400" kern="0" dirty="0" smtClean="0">
              <a:solidFill>
                <a:sysClr val="window" lastClr="FFFFFF"/>
              </a:solidFill>
              <a:effectLst>
                <a:outerShdw blurRad="38100" dist="38100" dir="2700000" algn="tl">
                  <a:srgbClr val="000000">
                    <a:alpha val="43137"/>
                  </a:srgbClr>
                </a:outerShdw>
              </a:effectLst>
              <a:latin typeface="Calibri" panose="020F0502020204030204"/>
              <a:cs typeface="Tahoma" panose="020B0604030504040204" pitchFamily="34" charset="0"/>
            </a:endParaRPr>
          </a:p>
          <a:p>
            <a:pPr marL="342900" indent="-342900" fontAlgn="auto">
              <a:lnSpc>
                <a:spcPts val="3200"/>
              </a:lnSpc>
              <a:spcBef>
                <a:spcPts val="0"/>
              </a:spcBef>
              <a:spcAft>
                <a:spcPts val="0"/>
              </a:spcAft>
              <a:buFontTx/>
              <a:buAutoNum type="arabicPeriod"/>
              <a:defRPr/>
            </a:pPr>
            <a:endParaRPr lang="en-GB" sz="2400" kern="0" dirty="0" smtClean="0">
              <a:solidFill>
                <a:sysClr val="window" lastClr="FFFFFF"/>
              </a:solidFill>
              <a:effectLst>
                <a:outerShdw blurRad="38100" dist="38100" dir="2700000" algn="tl">
                  <a:srgbClr val="000000">
                    <a:alpha val="43137"/>
                  </a:srgbClr>
                </a:outerShdw>
              </a:effectLst>
              <a:latin typeface="Calibri" panose="020F0502020204030204"/>
              <a:cs typeface="Tahoma" panose="020B0604030504040204" pitchFamily="34" charset="0"/>
            </a:endParaRPr>
          </a:p>
          <a:p>
            <a:pPr marL="342900" indent="-342900" fontAlgn="auto">
              <a:lnSpc>
                <a:spcPts val="3200"/>
              </a:lnSpc>
              <a:spcBef>
                <a:spcPts val="0"/>
              </a:spcBef>
              <a:spcAft>
                <a:spcPts val="0"/>
              </a:spcAft>
              <a:buFontTx/>
              <a:buAutoNum type="arabicPeriod"/>
              <a:defRPr/>
            </a:pPr>
            <a:r>
              <a:rPr lang="en-GB" sz="2400" kern="0" dirty="0" smtClean="0">
                <a:solidFill>
                  <a:sysClr val="window" lastClr="FFFFFF"/>
                </a:solidFill>
                <a:effectLst>
                  <a:outerShdw blurRad="38100" dist="38100" dir="2700000" algn="tl">
                    <a:srgbClr val="000000">
                      <a:alpha val="43137"/>
                    </a:srgbClr>
                  </a:outerShdw>
                </a:effectLst>
                <a:latin typeface="Calibri" panose="020F0502020204030204"/>
                <a:cs typeface="Tahoma" panose="020B0604030504040204" pitchFamily="34" charset="0"/>
              </a:rPr>
              <a:t>Approaches for single-trial estimation</a:t>
            </a:r>
            <a:endParaRPr lang="en-GB" sz="2400" kern="0" dirty="0" smtClean="0">
              <a:solidFill>
                <a:sysClr val="window" lastClr="FFFFFF"/>
              </a:solidFill>
              <a:effectLst>
                <a:outerShdw blurRad="38100" dist="38100" dir="2700000" algn="tl">
                  <a:srgbClr val="000000">
                    <a:alpha val="43137"/>
                  </a:srgbClr>
                </a:outerShdw>
              </a:effectLst>
              <a:latin typeface="Calibri" panose="020F0502020204030204"/>
              <a:cs typeface="Tahoma" panose="020B0604030504040204" pitchFamily="34" charset="0"/>
            </a:endParaRPr>
          </a:p>
          <a:p>
            <a:pPr marL="342900" indent="-342900" fontAlgn="auto">
              <a:lnSpc>
                <a:spcPts val="3200"/>
              </a:lnSpc>
              <a:spcBef>
                <a:spcPts val="0"/>
              </a:spcBef>
              <a:spcAft>
                <a:spcPts val="0"/>
              </a:spcAft>
              <a:buFontTx/>
              <a:buAutoNum type="arabicPeriod"/>
              <a:defRPr/>
            </a:pPr>
            <a:endParaRPr lang="en-GB" sz="2400" kern="0" dirty="0" smtClean="0">
              <a:solidFill>
                <a:sysClr val="window" lastClr="FFFFFF"/>
              </a:solidFill>
              <a:effectLst>
                <a:outerShdw blurRad="38100" dist="38100" dir="2700000" algn="tl">
                  <a:srgbClr val="000000">
                    <a:alpha val="43137"/>
                  </a:srgbClr>
                </a:outerShdw>
              </a:effectLst>
              <a:latin typeface="Calibri" panose="020F0502020204030204"/>
              <a:cs typeface="Tahoma" panose="020B0604030504040204" pitchFamily="34" charset="0"/>
            </a:endParaRPr>
          </a:p>
          <a:p>
            <a:pPr marL="342900" indent="-342900" fontAlgn="auto">
              <a:lnSpc>
                <a:spcPts val="3200"/>
              </a:lnSpc>
              <a:spcBef>
                <a:spcPts val="0"/>
              </a:spcBef>
              <a:spcAft>
                <a:spcPts val="0"/>
              </a:spcAft>
              <a:buFontTx/>
              <a:buAutoNum type="arabicPeriod"/>
              <a:defRPr/>
            </a:pPr>
            <a:r>
              <a:rPr lang="en-GB" sz="2400" kern="0" dirty="0" smtClean="0">
                <a:solidFill>
                  <a:sysClr val="window" lastClr="FFFFFF"/>
                </a:solidFill>
                <a:effectLst>
                  <a:outerShdw blurRad="38100" dist="38100" dir="2700000" algn="tl">
                    <a:srgbClr val="000000">
                      <a:alpha val="43137"/>
                    </a:srgbClr>
                  </a:outerShdw>
                </a:effectLst>
                <a:latin typeface="Calibri" panose="020F0502020204030204"/>
                <a:cs typeface="Tahoma" panose="020B0604030504040204" pitchFamily="34" charset="0"/>
              </a:rPr>
              <a:t>Possible applications</a:t>
            </a:r>
            <a:endParaRPr lang="en-GB" sz="2400" kern="0" dirty="0" smtClean="0">
              <a:solidFill>
                <a:sysClr val="window" lastClr="FFFFFF"/>
              </a:solidFill>
              <a:effectLst>
                <a:outerShdw blurRad="38100" dist="38100" dir="2700000" algn="tl">
                  <a:srgbClr val="000000">
                    <a:alpha val="43137"/>
                  </a:srgbClr>
                </a:outerShdw>
              </a:effectLst>
              <a:latin typeface="Calibri" panose="020F0502020204030204"/>
              <a:cs typeface="Tahoma" panose="020B0604030504040204" pitchFamily="34" charset="0"/>
            </a:endParaRPr>
          </a:p>
          <a:p>
            <a:pPr marL="342900" indent="-342900" fontAlgn="auto">
              <a:lnSpc>
                <a:spcPts val="3200"/>
              </a:lnSpc>
              <a:spcBef>
                <a:spcPts val="0"/>
              </a:spcBef>
              <a:spcAft>
                <a:spcPts val="0"/>
              </a:spcAft>
              <a:buFontTx/>
              <a:buAutoNum type="arabicPeriod"/>
              <a:defRPr/>
            </a:pPr>
            <a:endParaRPr lang="en-GB" sz="2400" kern="0" dirty="0" smtClean="0">
              <a:solidFill>
                <a:sysClr val="window" lastClr="FFFFFF"/>
              </a:solidFill>
              <a:effectLst>
                <a:outerShdw blurRad="38100" dist="38100" dir="2700000" algn="tl">
                  <a:srgbClr val="000000">
                    <a:alpha val="43137"/>
                  </a:srgbClr>
                </a:outerShdw>
              </a:effectLst>
              <a:latin typeface="Calibri" panose="020F0502020204030204"/>
              <a:cs typeface="Tahoma" panose="020B0604030504040204" pitchFamily="34" charset="0"/>
            </a:endParaRPr>
          </a:p>
        </p:txBody>
      </p:sp>
      <p:sp>
        <p:nvSpPr>
          <p:cNvPr id="3" name="Rectangle 3"/>
          <p:cNvSpPr>
            <a:spLocks noChangeArrowheads="1"/>
          </p:cNvSpPr>
          <p:nvPr/>
        </p:nvSpPr>
        <p:spPr bwMode="auto">
          <a:xfrm>
            <a:off x="-500098" y="142875"/>
            <a:ext cx="10001251" cy="560983"/>
          </a:xfrm>
          <a:prstGeom prst="rect">
            <a:avLst/>
          </a:prstGeom>
          <a:solidFill>
            <a:srgbClr val="002060">
              <a:alpha val="40000"/>
            </a:srgbClr>
          </a:solidFill>
          <a:ln w="9525">
            <a:solidFill>
              <a:schemeClr val="tx1"/>
            </a:solidFill>
            <a:miter lim="800000"/>
          </a:ln>
          <a:effectLst>
            <a:outerShdw blurRad="50800" dist="38100" dir="2700000" sx="127000" sy="127000" algn="tl" rotWithShape="0">
              <a:prstClr val="black">
                <a:alpha val="40000"/>
              </a:prstClr>
            </a:outerShdw>
          </a:effectLst>
        </p:spPr>
        <p:txBody>
          <a:bodyPr lIns="0" tIns="46038" rIns="0" bIns="82800" anchor="b">
            <a:spAutoFit/>
          </a:bodyPr>
          <a:lstStyle/>
          <a:p>
            <a:pPr algn="ctr" fontAlgn="auto">
              <a:spcBef>
                <a:spcPts val="0"/>
              </a:spcBef>
              <a:spcAft>
                <a:spcPts val="0"/>
              </a:spcAft>
              <a:defRPr/>
            </a:pPr>
            <a:r>
              <a:rPr lang="en-GB" sz="2800" dirty="0" smtClean="0">
                <a:solidFill>
                  <a:srgbClr val="FFFFFF"/>
                </a:solidFill>
                <a:effectLst>
                  <a:outerShdw blurRad="38100" dist="38100" dir="2700000" algn="tl">
                    <a:srgbClr val="000000"/>
                  </a:outerShdw>
                </a:effectLst>
                <a:latin typeface="Calibri" panose="020F0502020204030204" pitchFamily="34" charset="0"/>
                <a:cs typeface="Tahoma" panose="020B0604030504040204" pitchFamily="34" charset="0"/>
              </a:rPr>
              <a:t>Single-trial detection of EEG/ERP brain responses</a:t>
            </a:r>
            <a:endParaRPr lang="en-GB" sz="2800" dirty="0" smtClean="0">
              <a:solidFill>
                <a:srgbClr val="FFFFFF"/>
              </a:solidFill>
              <a:effectLst>
                <a:outerShdw blurRad="38100" dist="38100" dir="2700000" algn="tl">
                  <a:srgbClr val="000000"/>
                </a:outerShdw>
              </a:effectLst>
              <a:latin typeface="Calibri" panose="020F0502020204030204" pitchFamily="34" charset="0"/>
              <a:cs typeface="Tahoma" panose="020B060403050404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1" cstate="print"/>
          <a:srcRect/>
          <a:stretch>
            <a:fillRect/>
          </a:stretch>
        </p:blipFill>
        <p:spPr bwMode="auto">
          <a:xfrm>
            <a:off x="252413" y="1285875"/>
            <a:ext cx="8605837" cy="5375275"/>
          </a:xfrm>
          <a:prstGeom prst="rect">
            <a:avLst/>
          </a:prstGeom>
          <a:noFill/>
          <a:ln w="9525">
            <a:noFill/>
            <a:miter lim="800000"/>
            <a:headEnd/>
            <a:tailEnd/>
          </a:ln>
        </p:spPr>
      </p:pic>
      <p:sp>
        <p:nvSpPr>
          <p:cNvPr id="3" name="Rounded Rectangle 2"/>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4" name="Rectangle 3"/>
          <p:cNvSpPr>
            <a:spLocks noChangeArrowheads="1"/>
          </p:cNvSpPr>
          <p:nvPr/>
        </p:nvSpPr>
        <p:spPr bwMode="auto">
          <a:xfrm>
            <a:off x="1065213" y="185738"/>
            <a:ext cx="6910387"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latin typeface="Calibri" panose="020F0502020204030204" pitchFamily="34" charset="0"/>
              </a:rPr>
              <a:t>Event-related EEG potentials (EPs) – Basics of filtering</a:t>
            </a:r>
            <a:endParaRPr lang="en-GB" sz="2400" kern="0" dirty="0">
              <a:latin typeface="Calibri" panose="020F0502020204030204" pitchFamily="34" charset="0"/>
            </a:endParaRPr>
          </a:p>
        </p:txBody>
      </p:sp>
      <p:sp>
        <p:nvSpPr>
          <p:cNvPr id="5" name="Rectangle 4"/>
          <p:cNvSpPr>
            <a:spLocks noChangeArrowheads="1"/>
          </p:cNvSpPr>
          <p:nvPr/>
        </p:nvSpPr>
        <p:spPr bwMode="auto">
          <a:xfrm>
            <a:off x="3357563" y="2000250"/>
            <a:ext cx="2428875" cy="1285875"/>
          </a:xfrm>
          <a:prstGeom prst="rect">
            <a:avLst/>
          </a:prstGeom>
          <a:solidFill>
            <a:schemeClr val="tx1"/>
          </a:solidFill>
          <a:ln w="9525" algn="ctr">
            <a:noFill/>
            <a:round/>
          </a:ln>
        </p:spPr>
        <p:txBody>
          <a:bodyPr/>
          <a:lstStyle/>
          <a:p>
            <a:endParaRPr lang="en-GB" b="1"/>
          </a:p>
        </p:txBody>
      </p:sp>
      <p:sp>
        <p:nvSpPr>
          <p:cNvPr id="6" name="Rectangle 5"/>
          <p:cNvSpPr>
            <a:spLocks noChangeArrowheads="1"/>
          </p:cNvSpPr>
          <p:nvPr/>
        </p:nvSpPr>
        <p:spPr bwMode="auto">
          <a:xfrm>
            <a:off x="3357563" y="4367213"/>
            <a:ext cx="2428875" cy="1590675"/>
          </a:xfrm>
          <a:prstGeom prst="rect">
            <a:avLst/>
          </a:prstGeom>
          <a:solidFill>
            <a:schemeClr val="tx1"/>
          </a:solidFill>
          <a:ln w="9525" algn="ctr">
            <a:noFill/>
            <a:round/>
          </a:ln>
        </p:spPr>
        <p:txBody>
          <a:bodyPr/>
          <a:lstStyle/>
          <a:p>
            <a:endParaRPr lang="en-GB" b="1"/>
          </a:p>
        </p:txBody>
      </p:sp>
      <p:sp>
        <p:nvSpPr>
          <p:cNvPr id="7" name="Rectangle 6"/>
          <p:cNvSpPr>
            <a:spLocks noChangeArrowheads="1"/>
          </p:cNvSpPr>
          <p:nvPr/>
        </p:nvSpPr>
        <p:spPr bwMode="auto">
          <a:xfrm>
            <a:off x="6257925" y="4367213"/>
            <a:ext cx="2428875" cy="1590675"/>
          </a:xfrm>
          <a:prstGeom prst="rect">
            <a:avLst/>
          </a:prstGeom>
          <a:solidFill>
            <a:schemeClr val="tx1"/>
          </a:solidFill>
          <a:ln w="9525" algn="ctr">
            <a:noFill/>
            <a:round/>
          </a:ln>
        </p:spPr>
        <p:txBody>
          <a:bodyPr/>
          <a:lstStyle/>
          <a:p>
            <a:endParaRPr lang="en-GB" b="1"/>
          </a:p>
        </p:txBody>
      </p:sp>
      <p:sp>
        <p:nvSpPr>
          <p:cNvPr id="8" name="Rectangle 7"/>
          <p:cNvSpPr>
            <a:spLocks noChangeArrowheads="1"/>
          </p:cNvSpPr>
          <p:nvPr/>
        </p:nvSpPr>
        <p:spPr bwMode="auto">
          <a:xfrm>
            <a:off x="6215063" y="1785938"/>
            <a:ext cx="2428875" cy="1590675"/>
          </a:xfrm>
          <a:prstGeom prst="rect">
            <a:avLst/>
          </a:prstGeom>
          <a:solidFill>
            <a:schemeClr val="tx1"/>
          </a:solidFill>
          <a:ln w="9525" algn="ctr">
            <a:noFill/>
            <a:round/>
          </a:ln>
        </p:spPr>
        <p:txBody>
          <a:bodyPr/>
          <a:lstStyle/>
          <a:p>
            <a:endParaRPr lang="en-GB" b="1"/>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395288" y="981075"/>
            <a:ext cx="8208962" cy="396875"/>
          </a:xfrm>
          <a:prstGeom prst="rect">
            <a:avLst/>
          </a:prstGeom>
          <a:noFill/>
          <a:ln w="9525">
            <a:noFill/>
            <a:miter lim="800000"/>
          </a:ln>
        </p:spPr>
        <p:txBody>
          <a:bodyPr anchor="ctr">
            <a:spAutoFit/>
          </a:bodyPr>
          <a:lstStyle/>
          <a:p>
            <a:pPr marL="179705" indent="-179705">
              <a:buFontTx/>
              <a:buChar char="•"/>
            </a:pPr>
            <a:r>
              <a:rPr lang="en-CA" sz="2000" dirty="0" err="1">
                <a:latin typeface="Calibri" panose="020F0502020204030204" pitchFamily="34" charset="0"/>
              </a:rPr>
              <a:t>phasic</a:t>
            </a:r>
            <a:r>
              <a:rPr lang="en-CA" sz="2000" dirty="0">
                <a:latin typeface="Calibri" panose="020F0502020204030204" pitchFamily="34" charset="0"/>
              </a:rPr>
              <a:t> sensory stimulation evokes EEG potentials (EPs)</a:t>
            </a:r>
            <a:endParaRPr lang="en-CA" sz="2000" dirty="0">
              <a:latin typeface="Calibri" panose="020F0502020204030204" pitchFamily="34" charset="0"/>
            </a:endParaRPr>
          </a:p>
        </p:txBody>
      </p:sp>
      <p:pic>
        <p:nvPicPr>
          <p:cNvPr id="17411" name="Picture 4"/>
          <p:cNvPicPr>
            <a:picLocks noChangeAspect="1" noChangeArrowheads="1"/>
          </p:cNvPicPr>
          <p:nvPr/>
        </p:nvPicPr>
        <p:blipFill>
          <a:blip r:embed="rId1" cstate="print"/>
          <a:srcRect l="1722" t="14037" b="4011"/>
          <a:stretch>
            <a:fillRect/>
          </a:stretch>
        </p:blipFill>
        <p:spPr bwMode="auto">
          <a:xfrm>
            <a:off x="330411" y="1774922"/>
            <a:ext cx="8623089" cy="2058168"/>
          </a:xfrm>
          <a:prstGeom prst="rect">
            <a:avLst/>
          </a:prstGeom>
          <a:noFill/>
          <a:ln w="9525">
            <a:noFill/>
            <a:miter lim="800000"/>
            <a:headEnd/>
            <a:tailEnd/>
          </a:ln>
        </p:spPr>
      </p:pic>
      <p:pic>
        <p:nvPicPr>
          <p:cNvPr id="673797" name="Picture 5"/>
          <p:cNvPicPr>
            <a:picLocks noChangeAspect="1" noChangeArrowheads="1"/>
          </p:cNvPicPr>
          <p:nvPr/>
        </p:nvPicPr>
        <p:blipFill>
          <a:blip r:embed="rId2" cstate="print"/>
          <a:srcRect/>
          <a:stretch>
            <a:fillRect/>
          </a:stretch>
        </p:blipFill>
        <p:spPr bwMode="auto">
          <a:xfrm>
            <a:off x="541338" y="2089150"/>
            <a:ext cx="7947025" cy="1450975"/>
          </a:xfrm>
          <a:prstGeom prst="rect">
            <a:avLst/>
          </a:prstGeom>
          <a:noFill/>
          <a:ln w="9525">
            <a:noFill/>
            <a:miter lim="800000"/>
            <a:headEnd/>
            <a:tailEnd/>
          </a:ln>
        </p:spPr>
      </p:pic>
      <p:grpSp>
        <p:nvGrpSpPr>
          <p:cNvPr id="2" name="Group 6"/>
          <p:cNvGrpSpPr/>
          <p:nvPr/>
        </p:nvGrpSpPr>
        <p:grpSpPr bwMode="auto">
          <a:xfrm>
            <a:off x="179388" y="4076700"/>
            <a:ext cx="8785225" cy="2592388"/>
            <a:chOff x="113" y="2568"/>
            <a:chExt cx="5534" cy="1633"/>
          </a:xfrm>
        </p:grpSpPr>
        <p:sp>
          <p:nvSpPr>
            <p:cNvPr id="17417" name="Line 7"/>
            <p:cNvSpPr>
              <a:spLocks noChangeShapeType="1"/>
            </p:cNvSpPr>
            <p:nvPr/>
          </p:nvSpPr>
          <p:spPr bwMode="auto">
            <a:xfrm>
              <a:off x="2835" y="2568"/>
              <a:ext cx="0" cy="545"/>
            </a:xfrm>
            <a:prstGeom prst="line">
              <a:avLst/>
            </a:prstGeom>
            <a:noFill/>
            <a:ln w="25400">
              <a:solidFill>
                <a:schemeClr val="tx1"/>
              </a:solidFill>
              <a:round/>
              <a:tailEnd type="triangle" w="lg" len="lg"/>
            </a:ln>
          </p:spPr>
          <p:txBody>
            <a:bodyPr/>
            <a:lstStyle/>
            <a:p>
              <a:endParaRPr lang="en-GB"/>
            </a:p>
          </p:txBody>
        </p:sp>
        <p:sp>
          <p:nvSpPr>
            <p:cNvPr id="17418" name="Rectangle 8"/>
            <p:cNvSpPr>
              <a:spLocks noChangeArrowheads="1"/>
            </p:cNvSpPr>
            <p:nvPr/>
          </p:nvSpPr>
          <p:spPr bwMode="auto">
            <a:xfrm>
              <a:off x="1938" y="2681"/>
              <a:ext cx="1815" cy="250"/>
            </a:xfrm>
            <a:prstGeom prst="rect">
              <a:avLst/>
            </a:prstGeom>
            <a:solidFill>
              <a:schemeClr val="bg2"/>
            </a:solidFill>
            <a:ln w="9525">
              <a:noFill/>
              <a:miter lim="800000"/>
            </a:ln>
          </p:spPr>
          <p:txBody>
            <a:bodyPr anchor="ctr">
              <a:spAutoFit/>
            </a:bodyPr>
            <a:lstStyle/>
            <a:p>
              <a:pPr marL="179705" indent="-179705"/>
              <a:r>
                <a:rPr lang="en-CA" sz="2000">
                  <a:latin typeface="Calibri" panose="020F0502020204030204" pitchFamily="34" charset="0"/>
                </a:rPr>
                <a:t>[averaging across-trials]</a:t>
              </a:r>
              <a:endParaRPr lang="en-CA" sz="2000">
                <a:latin typeface="Calibri" panose="020F0502020204030204" pitchFamily="34" charset="0"/>
              </a:endParaRPr>
            </a:p>
          </p:txBody>
        </p:sp>
        <p:grpSp>
          <p:nvGrpSpPr>
            <p:cNvPr id="17419" name="Group 9"/>
            <p:cNvGrpSpPr/>
            <p:nvPr/>
          </p:nvGrpSpPr>
          <p:grpSpPr bwMode="auto">
            <a:xfrm>
              <a:off x="113" y="3192"/>
              <a:ext cx="2721" cy="1009"/>
              <a:chOff x="113" y="3192"/>
              <a:chExt cx="2721" cy="1009"/>
            </a:xfrm>
          </p:grpSpPr>
          <p:pic>
            <p:nvPicPr>
              <p:cNvPr id="17423" name="Picture 10"/>
              <p:cNvPicPr>
                <a:picLocks noChangeAspect="1" noChangeArrowheads="1"/>
              </p:cNvPicPr>
              <p:nvPr/>
            </p:nvPicPr>
            <p:blipFill>
              <a:blip r:embed="rId3" cstate="print"/>
              <a:srcRect/>
              <a:stretch>
                <a:fillRect/>
              </a:stretch>
            </p:blipFill>
            <p:spPr bwMode="auto">
              <a:xfrm>
                <a:off x="113" y="3192"/>
                <a:ext cx="2721" cy="1009"/>
              </a:xfrm>
              <a:prstGeom prst="rect">
                <a:avLst/>
              </a:prstGeom>
              <a:noFill/>
              <a:ln w="9525">
                <a:noFill/>
                <a:miter lim="800000"/>
                <a:headEnd/>
                <a:tailEnd/>
              </a:ln>
            </p:spPr>
          </p:pic>
          <p:sp>
            <p:nvSpPr>
              <p:cNvPr id="17424" name="Line 11"/>
              <p:cNvSpPr>
                <a:spLocks noChangeShapeType="1"/>
              </p:cNvSpPr>
              <p:nvPr/>
            </p:nvSpPr>
            <p:spPr bwMode="auto">
              <a:xfrm>
                <a:off x="1156" y="3553"/>
                <a:ext cx="0" cy="268"/>
              </a:xfrm>
              <a:prstGeom prst="line">
                <a:avLst/>
              </a:prstGeom>
              <a:noFill/>
              <a:ln w="22225">
                <a:solidFill>
                  <a:srgbClr val="EF3603"/>
                </a:solidFill>
                <a:round/>
              </a:ln>
            </p:spPr>
            <p:txBody>
              <a:bodyPr/>
              <a:lstStyle/>
              <a:p>
                <a:endParaRPr lang="en-GB"/>
              </a:p>
            </p:txBody>
          </p:sp>
        </p:grpSp>
        <p:grpSp>
          <p:nvGrpSpPr>
            <p:cNvPr id="17420" name="Group 12"/>
            <p:cNvGrpSpPr/>
            <p:nvPr/>
          </p:nvGrpSpPr>
          <p:grpSpPr bwMode="auto">
            <a:xfrm>
              <a:off x="2925" y="3193"/>
              <a:ext cx="2722" cy="1008"/>
              <a:chOff x="2925" y="3193"/>
              <a:chExt cx="2722" cy="1008"/>
            </a:xfrm>
          </p:grpSpPr>
          <p:pic>
            <p:nvPicPr>
              <p:cNvPr id="17421" name="Picture 13"/>
              <p:cNvPicPr>
                <a:picLocks noChangeAspect="1" noChangeArrowheads="1"/>
              </p:cNvPicPr>
              <p:nvPr/>
            </p:nvPicPr>
            <p:blipFill>
              <a:blip r:embed="rId4" cstate="print"/>
              <a:srcRect/>
              <a:stretch>
                <a:fillRect/>
              </a:stretch>
            </p:blipFill>
            <p:spPr bwMode="auto">
              <a:xfrm>
                <a:off x="2925" y="3193"/>
                <a:ext cx="2722" cy="1008"/>
              </a:xfrm>
              <a:prstGeom prst="rect">
                <a:avLst/>
              </a:prstGeom>
              <a:noFill/>
              <a:ln w="9525">
                <a:noFill/>
                <a:miter lim="800000"/>
                <a:headEnd/>
                <a:tailEnd/>
              </a:ln>
            </p:spPr>
          </p:pic>
          <p:sp>
            <p:nvSpPr>
              <p:cNvPr id="17422" name="Line 14"/>
              <p:cNvSpPr>
                <a:spLocks noChangeShapeType="1"/>
              </p:cNvSpPr>
              <p:nvPr/>
            </p:nvSpPr>
            <p:spPr bwMode="auto">
              <a:xfrm>
                <a:off x="3978" y="3541"/>
                <a:ext cx="0" cy="326"/>
              </a:xfrm>
              <a:prstGeom prst="line">
                <a:avLst/>
              </a:prstGeom>
              <a:noFill/>
              <a:ln w="22225">
                <a:solidFill>
                  <a:srgbClr val="EF3603"/>
                </a:solidFill>
                <a:round/>
              </a:ln>
            </p:spPr>
            <p:txBody>
              <a:bodyPr/>
              <a:lstStyle/>
              <a:p>
                <a:endParaRPr lang="en-GB"/>
              </a:p>
            </p:txBody>
          </p:sp>
        </p:grpSp>
      </p:grpSp>
      <p:pic>
        <p:nvPicPr>
          <p:cNvPr id="673807" name="Picture 15"/>
          <p:cNvPicPr>
            <a:picLocks noChangeAspect="1" noChangeArrowheads="1"/>
          </p:cNvPicPr>
          <p:nvPr/>
        </p:nvPicPr>
        <p:blipFill>
          <a:blip r:embed="rId5" cstate="print"/>
          <a:srcRect/>
          <a:stretch>
            <a:fillRect/>
          </a:stretch>
        </p:blipFill>
        <p:spPr bwMode="auto">
          <a:xfrm>
            <a:off x="201613" y="4087813"/>
            <a:ext cx="1998662" cy="2665412"/>
          </a:xfrm>
          <a:prstGeom prst="rect">
            <a:avLst/>
          </a:prstGeom>
          <a:noFill/>
          <a:ln w="28575">
            <a:solidFill>
              <a:schemeClr val="tx1"/>
            </a:solidFill>
            <a:miter lim="800000"/>
            <a:headEnd/>
            <a:tailEnd/>
          </a:ln>
        </p:spPr>
      </p:pic>
      <p:sp>
        <p:nvSpPr>
          <p:cNvPr id="16" name="Rounded Rectangle 15"/>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17" name="Rectangle 16"/>
          <p:cNvSpPr>
            <a:spLocks noChangeArrowheads="1"/>
          </p:cNvSpPr>
          <p:nvPr/>
        </p:nvSpPr>
        <p:spPr bwMode="auto">
          <a:xfrm>
            <a:off x="1065213" y="185738"/>
            <a:ext cx="7150100"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latin typeface="Calibri" panose="020F0502020204030204" pitchFamily="34" charset="0"/>
              </a:rPr>
              <a:t>Event-related EEG potentials (EPs) – Basics of averaging</a:t>
            </a:r>
            <a:endParaRPr lang="en-GB" sz="2400" kern="0" dirty="0">
              <a:latin typeface="Calibri" panose="020F050202020403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3797"/>
                                        </p:tgtEl>
                                        <p:attrNameLst>
                                          <p:attrName>style.visibility</p:attrName>
                                        </p:attrNameLst>
                                      </p:cBhvr>
                                      <p:to>
                                        <p:strVal val="visible"/>
                                      </p:to>
                                    </p:set>
                                    <p:animEffect transition="in" filter="wipe(left)">
                                      <p:cBhvr>
                                        <p:cTn id="7" dur="5000"/>
                                        <p:tgtEl>
                                          <p:spTgt spid="6737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1" presetClass="exit" presetSubtype="0" fill="hold" nodeType="withEffect">
                                  <p:stCondLst>
                                    <p:cond delay="0"/>
                                  </p:stCondLst>
                                  <p:childTnLst>
                                    <p:set>
                                      <p:cBhvr>
                                        <p:cTn id="14" dur="1" fill="hold">
                                          <p:stCondLst>
                                            <p:cond delay="0"/>
                                          </p:stCondLst>
                                        </p:cTn>
                                        <p:tgtEl>
                                          <p:spTgt spid="6738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1" cstate="print"/>
          <a:srcRect/>
          <a:stretch>
            <a:fillRect/>
          </a:stretch>
        </p:blipFill>
        <p:spPr bwMode="auto">
          <a:xfrm>
            <a:off x="412750" y="758825"/>
            <a:ext cx="8231188" cy="5741988"/>
          </a:xfrm>
          <a:prstGeom prst="rect">
            <a:avLst/>
          </a:prstGeom>
          <a:noFill/>
          <a:ln w="9525">
            <a:noFill/>
            <a:miter lim="800000"/>
            <a:headEnd/>
            <a:tailEnd/>
          </a:ln>
        </p:spPr>
      </p:pic>
      <p:sp>
        <p:nvSpPr>
          <p:cNvPr id="3" name="Rounded Rectangle 2"/>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4" name="Rectangle 3"/>
          <p:cNvSpPr>
            <a:spLocks noChangeArrowheads="1"/>
          </p:cNvSpPr>
          <p:nvPr/>
        </p:nvSpPr>
        <p:spPr bwMode="auto">
          <a:xfrm>
            <a:off x="1065213" y="185738"/>
            <a:ext cx="7150100"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latin typeface="Calibri" panose="020F0502020204030204" pitchFamily="34" charset="0"/>
              </a:rPr>
              <a:t>Event-related EEG potentials (EPs) – Basics of averaging</a:t>
            </a:r>
            <a:endParaRPr lang="en-GB" sz="2400" kern="0" dirty="0">
              <a:latin typeface="Calibri" panose="020F0502020204030204" pitchFamily="34" charset="0"/>
            </a:endParaRPr>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4282" y="785794"/>
            <a:ext cx="8572560" cy="5940088"/>
          </a:xfrm>
          <a:prstGeom prst="rect">
            <a:avLst/>
          </a:prstGeom>
          <a:noFill/>
        </p:spPr>
        <p:txBody>
          <a:bodyPr wrap="square" rtlCol="0">
            <a:spAutoFit/>
          </a:bodyPr>
          <a:lstStyle/>
          <a:p>
            <a:pPr marL="457200" indent="-457200">
              <a:buFontTx/>
              <a:buAutoNum type="arabicPeriod"/>
            </a:pPr>
            <a:r>
              <a:rPr lang="en-GB" sz="2000" dirty="0" smtClean="0">
                <a:solidFill>
                  <a:srgbClr val="FFFFFF"/>
                </a:solidFill>
                <a:latin typeface="Calibri" panose="020F0502020204030204"/>
              </a:rPr>
              <a:t>The magnitude of  ERPs  is  often  several  factors  smaller  than  the magnitude  of  the background electroencephalogram. </a:t>
            </a:r>
            <a:endParaRPr lang="en-GB" sz="2000" dirty="0" smtClean="0">
              <a:solidFill>
                <a:srgbClr val="FFFFFF"/>
              </a:solidFill>
              <a:latin typeface="Calibri" panose="020F0502020204030204"/>
            </a:endParaRPr>
          </a:p>
          <a:p>
            <a:pPr marL="457200" indent="-457200">
              <a:buFontTx/>
              <a:buAutoNum type="arabicPeriod"/>
            </a:pPr>
            <a:endParaRPr lang="en-GB" sz="2000" dirty="0" smtClean="0">
              <a:solidFill>
                <a:srgbClr val="FFFFFF"/>
              </a:solidFill>
              <a:latin typeface="Calibri" panose="020F0502020204030204"/>
            </a:endParaRPr>
          </a:p>
          <a:p>
            <a:pPr marL="457200" indent="-457200">
              <a:buFontTx/>
              <a:buAutoNum type="arabicPeriod"/>
            </a:pPr>
            <a:r>
              <a:rPr lang="en-GB" sz="2000" dirty="0" smtClean="0">
                <a:solidFill>
                  <a:srgbClr val="FFFFFF"/>
                </a:solidFill>
                <a:latin typeface="Calibri" panose="020F0502020204030204"/>
              </a:rPr>
              <a:t>Across-trial averaging  is a widely-used approach to enhance the signal-to-noise ratio (SNR) of both evoked induced EEG responses. </a:t>
            </a:r>
            <a:endParaRPr lang="en-GB" sz="2000" dirty="0" smtClean="0">
              <a:solidFill>
                <a:srgbClr val="FFFFFF"/>
              </a:solidFill>
              <a:latin typeface="Calibri" panose="020F0502020204030204"/>
            </a:endParaRPr>
          </a:p>
          <a:p>
            <a:pPr marL="457200" indent="-457200">
              <a:buFontTx/>
              <a:buAutoNum type="arabicPeriod"/>
            </a:pPr>
            <a:endParaRPr lang="en-GB" sz="2000" dirty="0" smtClean="0">
              <a:solidFill>
                <a:srgbClr val="FFFFFF"/>
              </a:solidFill>
              <a:latin typeface="Calibri" panose="020F0502020204030204"/>
            </a:endParaRPr>
          </a:p>
          <a:p>
            <a:pPr marL="457200" indent="-457200">
              <a:buFontTx/>
              <a:buAutoNum type="arabicPeriod"/>
            </a:pPr>
            <a:r>
              <a:rPr lang="en-GB" sz="2000" dirty="0" smtClean="0">
                <a:solidFill>
                  <a:srgbClr val="FFFFFF"/>
                </a:solidFill>
                <a:latin typeface="Calibri" panose="020F0502020204030204"/>
              </a:rPr>
              <a:t>The phase of ongoing EEG oscillations is not stationary across trials. Therefore, as these ‘non-phase-locked’ oscillations behave like uncorrelated noise, they are largely cancelled out by time-domain averaging.</a:t>
            </a:r>
            <a:endParaRPr lang="en-GB" sz="2000" dirty="0" smtClean="0">
              <a:solidFill>
                <a:srgbClr val="FFFFFF"/>
              </a:solidFill>
              <a:latin typeface="Calibri" panose="020F0502020204030204"/>
            </a:endParaRPr>
          </a:p>
          <a:p>
            <a:pPr marL="457200" indent="-457200">
              <a:buFontTx/>
              <a:buAutoNum type="arabicPeriod"/>
            </a:pPr>
            <a:endParaRPr lang="en-GB" sz="2000" dirty="0" smtClean="0">
              <a:solidFill>
                <a:srgbClr val="FFFFFF"/>
              </a:solidFill>
              <a:latin typeface="Calibri" panose="020F0502020204030204"/>
            </a:endParaRPr>
          </a:p>
          <a:p>
            <a:pPr marL="457200" indent="-457200">
              <a:buFontTx/>
              <a:buAutoNum type="arabicPeriod"/>
            </a:pPr>
            <a:r>
              <a:rPr lang="en-GB" sz="2000" dirty="0" smtClean="0">
                <a:solidFill>
                  <a:srgbClr val="FFFFFF"/>
                </a:solidFill>
                <a:latin typeface="Calibri" panose="020F0502020204030204"/>
              </a:rPr>
              <a:t>Across-trial variability of response  latency  and  amplitude  contains  physiologically-relevant  information  (fluctuations of peripheral input, vigilance, </a:t>
            </a:r>
            <a:r>
              <a:rPr lang="en-GB" sz="2000" dirty="0" err="1" smtClean="0">
                <a:solidFill>
                  <a:srgbClr val="FFFFFF"/>
                </a:solidFill>
                <a:latin typeface="Calibri" panose="020F0502020204030204"/>
              </a:rPr>
              <a:t>attentional</a:t>
            </a:r>
            <a:r>
              <a:rPr lang="en-GB" sz="2000" dirty="0" smtClean="0">
                <a:solidFill>
                  <a:srgbClr val="FFFFFF"/>
                </a:solidFill>
                <a:latin typeface="Calibri" panose="020F0502020204030204"/>
              </a:rPr>
              <a:t> focus and task strategy). </a:t>
            </a:r>
            <a:br>
              <a:rPr lang="en-GB" sz="2000" dirty="0" smtClean="0">
                <a:solidFill>
                  <a:srgbClr val="FFFFFF"/>
                </a:solidFill>
                <a:latin typeface="Calibri" panose="020F0502020204030204"/>
              </a:rPr>
            </a:br>
            <a:r>
              <a:rPr lang="en-GB" sz="2000" dirty="0" smtClean="0">
                <a:solidFill>
                  <a:srgbClr val="FFFFFF"/>
                </a:solidFill>
                <a:latin typeface="Calibri" panose="020F0502020204030204"/>
              </a:rPr>
              <a:t>This is lost when across-trial averaging is performed.</a:t>
            </a:r>
            <a:endParaRPr lang="en-GB" sz="2000" dirty="0" smtClean="0">
              <a:solidFill>
                <a:srgbClr val="FFFFFF"/>
              </a:solidFill>
              <a:latin typeface="Calibri" panose="020F0502020204030204"/>
            </a:endParaRPr>
          </a:p>
          <a:p>
            <a:pPr marL="457200" indent="-457200">
              <a:buFontTx/>
              <a:buAutoNum type="arabicPeriod"/>
            </a:pPr>
            <a:endParaRPr lang="en-GB" sz="2000" dirty="0" smtClean="0">
              <a:solidFill>
                <a:srgbClr val="FFFFFF"/>
              </a:solidFill>
              <a:latin typeface="Calibri" panose="020F0502020204030204"/>
            </a:endParaRPr>
          </a:p>
          <a:p>
            <a:pPr marL="457200" indent="-457200">
              <a:buFontTx/>
              <a:buAutoNum type="arabicPeriod"/>
            </a:pPr>
            <a:r>
              <a:rPr lang="en-GB" sz="2000" dirty="0" smtClean="0">
                <a:solidFill>
                  <a:srgbClr val="FFFFFF"/>
                </a:solidFill>
                <a:latin typeface="Calibri" panose="020F0502020204030204"/>
              </a:rPr>
              <a:t>The availability of such information would allow a direct exploration of the dynamics between different features of ERPs, behavioural  variables  and  measures  of  brain  activity  sampled  using  different neuroimaging techniques. </a:t>
            </a:r>
            <a:endParaRPr lang="en-GB" sz="2000" dirty="0" smtClean="0">
              <a:solidFill>
                <a:srgbClr val="FFFFFF"/>
              </a:solidFill>
              <a:latin typeface="Calibri" panose="020F0502020204030204"/>
            </a:endParaRPr>
          </a:p>
        </p:txBody>
      </p:sp>
      <p:sp>
        <p:nvSpPr>
          <p:cNvPr id="7" name="Rounded Rectangle 6"/>
          <p:cNvSpPr/>
          <p:nvPr/>
        </p:nvSpPr>
        <p:spPr bwMode="auto">
          <a:xfrm>
            <a:off x="357188" y="200025"/>
            <a:ext cx="8501062" cy="428625"/>
          </a:xfrm>
          <a:prstGeom prst="roundRect">
            <a:avLst/>
          </a:prstGeom>
          <a:solidFill>
            <a:srgbClr val="00FFFF">
              <a:lumMod val="75000"/>
              <a:alpha val="71000"/>
            </a:srgbClr>
          </a:solidFill>
          <a:ln w="9525" cap="flat" cmpd="sng" algn="ctr">
            <a:solidFill>
              <a:srgbClr val="FFFFFF"/>
            </a:solidFill>
            <a:prstDash val="solid"/>
            <a:round/>
            <a:headEnd type="none" w="med" len="med"/>
            <a:tailEnd type="none" w="med" len="med"/>
          </a:ln>
          <a:effectLst/>
        </p:spPr>
        <p:txBody>
          <a:bodyPr/>
          <a:lstStyle/>
          <a:p>
            <a:pPr fontAlgn="auto">
              <a:spcBef>
                <a:spcPts val="0"/>
              </a:spcBef>
              <a:spcAft>
                <a:spcPts val="0"/>
              </a:spcAft>
              <a:defRPr/>
            </a:pPr>
            <a:endParaRPr lang="en-GB" kern="0">
              <a:solidFill>
                <a:sysClr val="windowText" lastClr="000000"/>
              </a:solidFill>
            </a:endParaRPr>
          </a:p>
        </p:txBody>
      </p:sp>
      <p:sp>
        <p:nvSpPr>
          <p:cNvPr id="8" name="Rectangle 7"/>
          <p:cNvSpPr>
            <a:spLocks noChangeArrowheads="1"/>
          </p:cNvSpPr>
          <p:nvPr/>
        </p:nvSpPr>
        <p:spPr bwMode="auto">
          <a:xfrm>
            <a:off x="1374926" y="185738"/>
            <a:ext cx="5687407"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solidFill>
                  <a:srgbClr val="FFFFFF"/>
                </a:solidFill>
                <a:latin typeface="Calibri" panose="020F0502020204030204" pitchFamily="34" charset="0"/>
              </a:rPr>
              <a:t>Take home messages – across-trial </a:t>
            </a:r>
            <a:r>
              <a:rPr lang="en-GB" sz="2400" kern="0" dirty="0" err="1" smtClean="0">
                <a:solidFill>
                  <a:srgbClr val="FFFFFF"/>
                </a:solidFill>
                <a:latin typeface="Calibri" panose="020F0502020204030204" pitchFamily="34" charset="0"/>
              </a:rPr>
              <a:t>averging</a:t>
            </a:r>
            <a:endParaRPr lang="en-GB" sz="2400" kern="0" dirty="0">
              <a:solidFill>
                <a:srgbClr val="FFFFFF"/>
              </a:solidFill>
              <a:latin typeface="Calibri" panose="020F0502020204030204" pitchFamily="34" charset="0"/>
            </a:endParaRPr>
          </a:p>
        </p:txBody>
      </p:sp>
      <p:sp>
        <p:nvSpPr>
          <p:cNvPr id="9" name="Rectangle 8"/>
          <p:cNvSpPr/>
          <p:nvPr/>
        </p:nvSpPr>
        <p:spPr bwMode="auto">
          <a:xfrm>
            <a:off x="642910" y="2643182"/>
            <a:ext cx="8215370" cy="4071966"/>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0" name="Rectangle 9"/>
          <p:cNvSpPr/>
          <p:nvPr/>
        </p:nvSpPr>
        <p:spPr bwMode="auto">
          <a:xfrm>
            <a:off x="642910" y="785794"/>
            <a:ext cx="8215370" cy="78581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1" name="Rectangle 10"/>
          <p:cNvSpPr/>
          <p:nvPr/>
        </p:nvSpPr>
        <p:spPr bwMode="auto">
          <a:xfrm>
            <a:off x="642910" y="1714488"/>
            <a:ext cx="8215370" cy="78581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1" cstate="print"/>
          <a:srcRect/>
          <a:stretch>
            <a:fillRect/>
          </a:stretch>
        </p:blipFill>
        <p:spPr bwMode="auto">
          <a:xfrm>
            <a:off x="3924300" y="2197100"/>
            <a:ext cx="4919663" cy="4400550"/>
          </a:xfrm>
          <a:prstGeom prst="rect">
            <a:avLst/>
          </a:prstGeom>
          <a:noFill/>
          <a:ln w="34925">
            <a:solidFill>
              <a:schemeClr val="tx1"/>
            </a:solidFill>
            <a:miter lim="800000"/>
            <a:headEnd/>
            <a:tailEnd/>
          </a:ln>
        </p:spPr>
      </p:pic>
      <p:sp>
        <p:nvSpPr>
          <p:cNvPr id="19459" name="Rectangle 4"/>
          <p:cNvSpPr>
            <a:spLocks noChangeArrowheads="1"/>
          </p:cNvSpPr>
          <p:nvPr/>
        </p:nvSpPr>
        <p:spPr bwMode="auto">
          <a:xfrm>
            <a:off x="250825" y="928688"/>
            <a:ext cx="8642350" cy="1006475"/>
          </a:xfrm>
          <a:prstGeom prst="rect">
            <a:avLst/>
          </a:prstGeom>
          <a:noFill/>
          <a:ln w="9525">
            <a:noFill/>
            <a:miter lim="800000"/>
          </a:ln>
        </p:spPr>
        <p:txBody>
          <a:bodyPr>
            <a:spAutoFit/>
          </a:bodyPr>
          <a:lstStyle/>
          <a:p>
            <a:r>
              <a:rPr lang="en-GB" sz="2000">
                <a:latin typeface="Calibri" panose="020F0502020204030204" pitchFamily="34" charset="0"/>
              </a:rPr>
              <a:t>When more than one electrode is used, the average EPs can be plotted according to the relative position of each electrode on the head, thus providing some spatial information on potential distribution.</a:t>
            </a:r>
            <a:endParaRPr lang="en-GB" sz="2000">
              <a:latin typeface="Calibri" panose="020F0502020204030204" pitchFamily="34" charset="0"/>
            </a:endParaRPr>
          </a:p>
        </p:txBody>
      </p:sp>
      <p:pic>
        <p:nvPicPr>
          <p:cNvPr id="19460" name="Picture 5"/>
          <p:cNvPicPr>
            <a:picLocks noChangeAspect="1" noChangeArrowheads="1"/>
          </p:cNvPicPr>
          <p:nvPr/>
        </p:nvPicPr>
        <p:blipFill>
          <a:blip r:embed="rId2" cstate="print"/>
          <a:srcRect/>
          <a:stretch>
            <a:fillRect/>
          </a:stretch>
        </p:blipFill>
        <p:spPr bwMode="auto">
          <a:xfrm>
            <a:off x="550863" y="2205038"/>
            <a:ext cx="3084512" cy="4392612"/>
          </a:xfrm>
          <a:prstGeom prst="rect">
            <a:avLst/>
          </a:prstGeom>
          <a:noFill/>
          <a:ln w="34925">
            <a:solidFill>
              <a:schemeClr val="tx1"/>
            </a:solidFill>
            <a:miter lim="800000"/>
            <a:headEnd/>
            <a:tailEnd/>
          </a:ln>
        </p:spPr>
      </p:pic>
      <p:sp>
        <p:nvSpPr>
          <p:cNvPr id="6" name="Rounded Rectangle 5"/>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7" name="Rectangle 6"/>
          <p:cNvSpPr>
            <a:spLocks noChangeArrowheads="1"/>
          </p:cNvSpPr>
          <p:nvPr/>
        </p:nvSpPr>
        <p:spPr bwMode="auto">
          <a:xfrm>
            <a:off x="714375" y="185738"/>
            <a:ext cx="7707313"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latin typeface="Calibri" panose="020F0502020204030204" pitchFamily="34" charset="0"/>
              </a:rPr>
              <a:t>Event-related EEG potentials (EPs) – Multichannel recording</a:t>
            </a:r>
            <a:endParaRPr lang="en-GB" sz="2400" kern="0" dirty="0">
              <a:latin typeface="Calibri" panose="020F0502020204030204" pitchFamily="34" charset="0"/>
            </a:endParaRPr>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ep_example1.tif"/>
          <p:cNvPicPr>
            <a:picLocks noChangeAspect="1"/>
          </p:cNvPicPr>
          <p:nvPr/>
        </p:nvPicPr>
        <p:blipFill>
          <a:blip r:embed="rId1" cstate="print"/>
          <a:srcRect/>
          <a:stretch>
            <a:fillRect/>
          </a:stretch>
        </p:blipFill>
        <p:spPr bwMode="auto">
          <a:xfrm>
            <a:off x="1928794" y="726893"/>
            <a:ext cx="5030958" cy="2487793"/>
          </a:xfrm>
          <a:prstGeom prst="rect">
            <a:avLst/>
          </a:prstGeom>
          <a:noFill/>
          <a:ln w="9525">
            <a:noFill/>
            <a:miter lim="800000"/>
            <a:headEnd/>
            <a:tailEnd/>
          </a:ln>
        </p:spPr>
      </p:pic>
      <p:pic>
        <p:nvPicPr>
          <p:cNvPr id="4" name="Picture 3" descr="ep_example2.tif"/>
          <p:cNvPicPr>
            <a:picLocks noChangeAspect="1"/>
          </p:cNvPicPr>
          <p:nvPr/>
        </p:nvPicPr>
        <p:blipFill>
          <a:blip r:embed="rId2" cstate="print"/>
          <a:srcRect/>
          <a:stretch>
            <a:fillRect/>
          </a:stretch>
        </p:blipFill>
        <p:spPr bwMode="auto">
          <a:xfrm>
            <a:off x="2895060" y="1165996"/>
            <a:ext cx="729067" cy="1774546"/>
          </a:xfrm>
          <a:prstGeom prst="rect">
            <a:avLst/>
          </a:prstGeom>
          <a:noFill/>
          <a:ln w="9525">
            <a:noFill/>
            <a:miter lim="800000"/>
            <a:headEnd/>
            <a:tailEnd/>
          </a:ln>
        </p:spPr>
      </p:pic>
      <p:grpSp>
        <p:nvGrpSpPr>
          <p:cNvPr id="2" name="Group 19"/>
          <p:cNvGrpSpPr/>
          <p:nvPr/>
        </p:nvGrpSpPr>
        <p:grpSpPr bwMode="auto">
          <a:xfrm>
            <a:off x="1785918" y="3286124"/>
            <a:ext cx="1647843" cy="3025796"/>
            <a:chOff x="1748027" y="3474276"/>
            <a:chExt cx="1899932" cy="3455186"/>
          </a:xfrm>
        </p:grpSpPr>
        <p:pic>
          <p:nvPicPr>
            <p:cNvPr id="21517" name="Picture 5" descr="ep_example_topo_N2.tif"/>
            <p:cNvPicPr>
              <a:picLocks noChangeAspect="1"/>
            </p:cNvPicPr>
            <p:nvPr/>
          </p:nvPicPr>
          <p:blipFill>
            <a:blip r:embed="rId3" cstate="print"/>
            <a:srcRect/>
            <a:stretch>
              <a:fillRect/>
            </a:stretch>
          </p:blipFill>
          <p:spPr bwMode="auto">
            <a:xfrm>
              <a:off x="1748027" y="3474276"/>
              <a:ext cx="1899932" cy="3455186"/>
            </a:xfrm>
            <a:prstGeom prst="rect">
              <a:avLst/>
            </a:prstGeom>
            <a:noFill/>
            <a:ln w="9525">
              <a:noFill/>
              <a:miter lim="800000"/>
              <a:headEnd/>
              <a:tailEnd/>
            </a:ln>
          </p:spPr>
        </p:pic>
        <p:sp>
          <p:nvSpPr>
            <p:cNvPr id="21518" name="TextBox 15"/>
            <p:cNvSpPr txBox="1">
              <a:spLocks noChangeArrowheads="1"/>
            </p:cNvSpPr>
            <p:nvPr/>
          </p:nvSpPr>
          <p:spPr bwMode="auto">
            <a:xfrm>
              <a:off x="2162219" y="6465553"/>
              <a:ext cx="1040670" cy="307777"/>
            </a:xfrm>
            <a:prstGeom prst="rect">
              <a:avLst/>
            </a:prstGeom>
            <a:solidFill>
              <a:schemeClr val="bg1"/>
            </a:solidFill>
            <a:ln w="9525">
              <a:noFill/>
              <a:miter lim="800000"/>
            </a:ln>
          </p:spPr>
          <p:txBody>
            <a:bodyPr wrap="none">
              <a:spAutoFit/>
            </a:bodyPr>
            <a:lstStyle/>
            <a:p>
              <a:r>
                <a:rPr lang="en-GB" sz="1400">
                  <a:latin typeface="Calibri" panose="020F0502020204030204" pitchFamily="34" charset="0"/>
                </a:rPr>
                <a:t>200-250 ms</a:t>
              </a:r>
              <a:endParaRPr lang="en-GB" sz="1400">
                <a:latin typeface="Calibri" panose="020F0502020204030204" pitchFamily="34" charset="0"/>
              </a:endParaRPr>
            </a:p>
          </p:txBody>
        </p:sp>
      </p:grpSp>
      <p:grpSp>
        <p:nvGrpSpPr>
          <p:cNvPr id="3" name="Group 20"/>
          <p:cNvGrpSpPr/>
          <p:nvPr/>
        </p:nvGrpSpPr>
        <p:grpSpPr bwMode="auto">
          <a:xfrm>
            <a:off x="3625618" y="3286124"/>
            <a:ext cx="1646467" cy="3025796"/>
            <a:chOff x="3587023" y="3474276"/>
            <a:chExt cx="1899932" cy="3455186"/>
          </a:xfrm>
        </p:grpSpPr>
        <p:pic>
          <p:nvPicPr>
            <p:cNvPr id="21515" name="Picture 7" descr="ep_example_topo_P2.tif"/>
            <p:cNvPicPr>
              <a:picLocks noChangeAspect="1"/>
            </p:cNvPicPr>
            <p:nvPr/>
          </p:nvPicPr>
          <p:blipFill>
            <a:blip r:embed="rId4" cstate="print"/>
            <a:srcRect/>
            <a:stretch>
              <a:fillRect/>
            </a:stretch>
          </p:blipFill>
          <p:spPr bwMode="auto">
            <a:xfrm>
              <a:off x="3587023" y="3474276"/>
              <a:ext cx="1899932" cy="3455186"/>
            </a:xfrm>
            <a:prstGeom prst="rect">
              <a:avLst/>
            </a:prstGeom>
            <a:noFill/>
            <a:ln w="9525">
              <a:noFill/>
              <a:miter lim="800000"/>
              <a:headEnd/>
              <a:tailEnd/>
            </a:ln>
          </p:spPr>
        </p:pic>
        <p:sp>
          <p:nvSpPr>
            <p:cNvPr id="21516" name="TextBox 16"/>
            <p:cNvSpPr txBox="1">
              <a:spLocks noChangeArrowheads="1"/>
            </p:cNvSpPr>
            <p:nvPr/>
          </p:nvSpPr>
          <p:spPr bwMode="auto">
            <a:xfrm>
              <a:off x="4015776" y="6465553"/>
              <a:ext cx="1040670" cy="307777"/>
            </a:xfrm>
            <a:prstGeom prst="rect">
              <a:avLst/>
            </a:prstGeom>
            <a:solidFill>
              <a:schemeClr val="bg1"/>
            </a:solidFill>
            <a:ln w="9525">
              <a:noFill/>
              <a:miter lim="800000"/>
            </a:ln>
          </p:spPr>
          <p:txBody>
            <a:bodyPr wrap="none">
              <a:spAutoFit/>
            </a:bodyPr>
            <a:lstStyle/>
            <a:p>
              <a:r>
                <a:rPr lang="en-GB" sz="1400">
                  <a:latin typeface="Calibri" panose="020F0502020204030204" pitchFamily="34" charset="0"/>
                </a:rPr>
                <a:t>350-400 ms</a:t>
              </a:r>
              <a:endParaRPr lang="en-GB" sz="1400">
                <a:latin typeface="Calibri" panose="020F0502020204030204" pitchFamily="34" charset="0"/>
              </a:endParaRPr>
            </a:p>
          </p:txBody>
        </p:sp>
      </p:grpSp>
      <p:grpSp>
        <p:nvGrpSpPr>
          <p:cNvPr id="5" name="Group 21"/>
          <p:cNvGrpSpPr/>
          <p:nvPr/>
        </p:nvGrpSpPr>
        <p:grpSpPr bwMode="auto">
          <a:xfrm>
            <a:off x="5529243" y="3286124"/>
            <a:ext cx="1647843" cy="3025796"/>
            <a:chOff x="5491697" y="3474276"/>
            <a:chExt cx="1899932" cy="3455186"/>
          </a:xfrm>
        </p:grpSpPr>
        <p:pic>
          <p:nvPicPr>
            <p:cNvPr id="21513" name="Picture 6" descr="ep_example_topo_P3.tif"/>
            <p:cNvPicPr>
              <a:picLocks noChangeAspect="1"/>
            </p:cNvPicPr>
            <p:nvPr/>
          </p:nvPicPr>
          <p:blipFill>
            <a:blip r:embed="rId5" cstate="print"/>
            <a:srcRect/>
            <a:stretch>
              <a:fillRect/>
            </a:stretch>
          </p:blipFill>
          <p:spPr bwMode="auto">
            <a:xfrm>
              <a:off x="5491697" y="3474276"/>
              <a:ext cx="1899932" cy="3455186"/>
            </a:xfrm>
            <a:prstGeom prst="rect">
              <a:avLst/>
            </a:prstGeom>
            <a:noFill/>
            <a:ln w="9525">
              <a:noFill/>
              <a:miter lim="800000"/>
              <a:headEnd/>
              <a:tailEnd/>
            </a:ln>
          </p:spPr>
        </p:pic>
        <p:sp>
          <p:nvSpPr>
            <p:cNvPr id="21514" name="TextBox 17"/>
            <p:cNvSpPr txBox="1">
              <a:spLocks noChangeArrowheads="1"/>
            </p:cNvSpPr>
            <p:nvPr/>
          </p:nvSpPr>
          <p:spPr bwMode="auto">
            <a:xfrm>
              <a:off x="5922344" y="6465553"/>
              <a:ext cx="1040670" cy="307777"/>
            </a:xfrm>
            <a:prstGeom prst="rect">
              <a:avLst/>
            </a:prstGeom>
            <a:solidFill>
              <a:schemeClr val="bg1"/>
            </a:solidFill>
            <a:ln w="9525">
              <a:noFill/>
              <a:miter lim="800000"/>
            </a:ln>
          </p:spPr>
          <p:txBody>
            <a:bodyPr wrap="none">
              <a:spAutoFit/>
            </a:bodyPr>
            <a:lstStyle/>
            <a:p>
              <a:r>
                <a:rPr lang="en-GB" sz="1400">
                  <a:latin typeface="Calibri" panose="020F0502020204030204" pitchFamily="34" charset="0"/>
                </a:rPr>
                <a:t>500-600 ms</a:t>
              </a:r>
              <a:endParaRPr lang="en-GB" sz="1400">
                <a:latin typeface="Calibri" panose="020F0502020204030204" pitchFamily="34" charset="0"/>
              </a:endParaRPr>
            </a:p>
          </p:txBody>
        </p:sp>
      </p:grpSp>
      <p:sp>
        <p:nvSpPr>
          <p:cNvPr id="20" name="Rounded Rectangle 19"/>
          <p:cNvSpPr/>
          <p:nvPr/>
        </p:nvSpPr>
        <p:spPr bwMode="auto">
          <a:xfrm>
            <a:off x="357188" y="200025"/>
            <a:ext cx="8501062" cy="428625"/>
          </a:xfrm>
          <a:prstGeom prst="roundRect">
            <a:avLst/>
          </a:prstGeom>
          <a:solidFill>
            <a:srgbClr val="00FFFF">
              <a:lumMod val="75000"/>
              <a:alpha val="71000"/>
            </a:srgbClr>
          </a:solidFill>
          <a:ln w="9525" cap="flat" cmpd="sng" algn="ctr">
            <a:solidFill>
              <a:srgbClr val="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1" i="0" u="none" strike="noStrike" kern="0" cap="none" spc="0" normalizeH="0" baseline="0" noProof="0">
              <a:ln>
                <a:noFill/>
              </a:ln>
              <a:solidFill>
                <a:sysClr val="windowText" lastClr="000000"/>
              </a:solidFill>
              <a:effectLst/>
              <a:uLnTx/>
              <a:uFillTx/>
            </a:endParaRPr>
          </a:p>
        </p:txBody>
      </p:sp>
      <p:sp>
        <p:nvSpPr>
          <p:cNvPr id="21" name="Rectangle 20"/>
          <p:cNvSpPr>
            <a:spLocks noChangeArrowheads="1"/>
          </p:cNvSpPr>
          <p:nvPr/>
        </p:nvSpPr>
        <p:spPr bwMode="auto">
          <a:xfrm>
            <a:off x="1530350" y="185738"/>
            <a:ext cx="5970588"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solidFill>
                  <a:schemeClr val="bg1"/>
                </a:solidFill>
                <a:latin typeface="Calibri" panose="020F0502020204030204" pitchFamily="34" charset="0"/>
              </a:rPr>
              <a:t>Event-related EEG potentials (EPs) – Overview</a:t>
            </a:r>
            <a:endParaRPr lang="en-GB" sz="2400" kern="0" dirty="0">
              <a:solidFill>
                <a:schemeClr val="bg1"/>
              </a:solidFill>
              <a:latin typeface="Calibri" panose="020F0502020204030204" pitchFamily="34" charset="0"/>
            </a:endParaRPr>
          </a:p>
        </p:txBody>
      </p:sp>
      <p:sp>
        <p:nvSpPr>
          <p:cNvPr id="22" name="Rectangle 3"/>
          <p:cNvSpPr>
            <a:spLocks noChangeArrowheads="1"/>
          </p:cNvSpPr>
          <p:nvPr/>
        </p:nvSpPr>
        <p:spPr bwMode="auto">
          <a:xfrm>
            <a:off x="285720" y="6314847"/>
            <a:ext cx="9858444" cy="437873"/>
          </a:xfrm>
          <a:prstGeom prst="rect">
            <a:avLst/>
          </a:prstGeom>
          <a:noFill/>
          <a:ln w="9525">
            <a:noFill/>
            <a:miter lim="800000"/>
          </a:ln>
          <a:effectLst>
            <a:outerShdw blurRad="50800" dist="38100" dir="2700000" sx="127000" sy="127000" algn="tl" rotWithShape="0">
              <a:prstClr val="black">
                <a:alpha val="40000"/>
              </a:prstClr>
            </a:outerShdw>
          </a:effectLst>
        </p:spPr>
        <p:txBody>
          <a:bodyPr wrap="square" lIns="0" tIns="46038" rIns="1296000" bIns="82800" anchor="b">
            <a:spAutoFit/>
          </a:bodyPr>
          <a:lstStyle/>
          <a:p>
            <a:pPr fontAlgn="auto">
              <a:spcBef>
                <a:spcPts val="0"/>
              </a:spcBef>
              <a:spcAft>
                <a:spcPts val="0"/>
              </a:spcAft>
              <a:defRPr/>
            </a:pPr>
            <a:r>
              <a:rPr lang="it-IT" sz="2000" dirty="0">
                <a:solidFill>
                  <a:schemeClr val="bg1"/>
                </a:solidFill>
                <a:effectLst>
                  <a:outerShdw blurRad="38100" dist="38100" dir="2700000" algn="tl">
                    <a:srgbClr val="000000"/>
                  </a:outerShdw>
                </a:effectLst>
                <a:latin typeface="Calibri" panose="020F0502020204030204" pitchFamily="34" charset="0"/>
                <a:cs typeface="Tahoma" panose="020B0604030504040204" pitchFamily="34" charset="0"/>
              </a:rPr>
              <a:t>  </a:t>
            </a:r>
            <a:r>
              <a:rPr lang="it-IT" sz="2000" dirty="0" smtClean="0">
                <a:solidFill>
                  <a:schemeClr val="bg1"/>
                </a:solidFill>
                <a:effectLst>
                  <a:outerShdw blurRad="38100" dist="38100" dir="2700000" algn="tl">
                    <a:srgbClr val="000000"/>
                  </a:outerShdw>
                </a:effectLst>
                <a:latin typeface="Calibri" panose="020F0502020204030204" pitchFamily="34" charset="0"/>
                <a:cs typeface="Tahoma" panose="020B0604030504040204" pitchFamily="34" charset="0"/>
              </a:rPr>
              <a:t>Peaks are characterised by their latency, polarity, amplitude and scalp topography</a:t>
            </a:r>
            <a:endParaRPr lang="en-US" sz="2000" dirty="0">
              <a:solidFill>
                <a:schemeClr val="bg1"/>
              </a:solidFill>
              <a:latin typeface="Calibri" panose="020F0502020204030204" pitchFamily="34" charset="0"/>
              <a:cs typeface="Tahoma" panose="020B060403050404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7663" y="871538"/>
            <a:ext cx="8575675" cy="1231900"/>
          </a:xfrm>
          <a:prstGeom prst="rect">
            <a:avLst/>
          </a:prstGeom>
          <a:noFill/>
        </p:spPr>
        <p:txBody>
          <a:bodyPr>
            <a:spAutoFit/>
          </a:bodyPr>
          <a:lstStyle/>
          <a:p>
            <a:pPr marL="342900" indent="-342900" fontAlgn="auto">
              <a:spcBef>
                <a:spcPts val="0"/>
              </a:spcBef>
              <a:spcAft>
                <a:spcPts val="0"/>
              </a:spcAft>
              <a:defRPr/>
            </a:pPr>
            <a:r>
              <a:rPr lang="en-GB" sz="2000" dirty="0">
                <a:solidFill>
                  <a:prstClr val="white"/>
                </a:solidFill>
                <a:latin typeface="Calibri" panose="020F0502020204030204"/>
              </a:rPr>
              <a:t>The “</a:t>
            </a:r>
            <a:r>
              <a:rPr lang="en-GB" sz="2000" dirty="0">
                <a:solidFill>
                  <a:srgbClr val="1F497D">
                    <a:lumMod val="20000"/>
                    <a:lumOff val="80000"/>
                  </a:srgbClr>
                </a:solidFill>
                <a:latin typeface="Calibri" panose="020F0502020204030204"/>
              </a:rPr>
              <a:t>forward problem</a:t>
            </a:r>
            <a:r>
              <a:rPr lang="en-GB" sz="2000" dirty="0">
                <a:solidFill>
                  <a:prstClr val="white"/>
                </a:solidFill>
                <a:latin typeface="Calibri" panose="020F0502020204030204"/>
              </a:rPr>
              <a:t>”</a:t>
            </a:r>
            <a:endParaRPr lang="en-GB" sz="2000" dirty="0">
              <a:solidFill>
                <a:prstClr val="white"/>
              </a:solidFill>
              <a:latin typeface="Calibri" panose="020F0502020204030204"/>
            </a:endParaRPr>
          </a:p>
          <a:p>
            <a:pPr marL="342900" fontAlgn="auto">
              <a:spcBef>
                <a:spcPts val="0"/>
              </a:spcBef>
              <a:spcAft>
                <a:spcPts val="0"/>
              </a:spcAft>
              <a:defRPr/>
            </a:pPr>
            <a:r>
              <a:rPr lang="en-GB" dirty="0">
                <a:solidFill>
                  <a:prstClr val="white"/>
                </a:solidFill>
                <a:latin typeface="Calibri" panose="020F0502020204030204"/>
              </a:rPr>
              <a:t>The “forward problem” is well defined and has a unique solution.</a:t>
            </a:r>
            <a:endParaRPr lang="en-GB" dirty="0">
              <a:solidFill>
                <a:prstClr val="white"/>
              </a:solidFill>
              <a:latin typeface="Calibri" panose="020F0502020204030204"/>
            </a:endParaRPr>
          </a:p>
          <a:p>
            <a:pPr marL="342900" fontAlgn="auto">
              <a:spcBef>
                <a:spcPts val="0"/>
              </a:spcBef>
              <a:spcAft>
                <a:spcPts val="0"/>
              </a:spcAft>
              <a:defRPr/>
            </a:pPr>
            <a:r>
              <a:rPr lang="en-GB" dirty="0">
                <a:solidFill>
                  <a:prstClr val="white"/>
                </a:solidFill>
                <a:latin typeface="Calibri" panose="020F0502020204030204"/>
              </a:rPr>
              <a:t>For a given brain electric source distribution and a given head volume conductor, the “forward problem” determines the source-generated electric field.</a:t>
            </a:r>
            <a:endParaRPr lang="en-GB" dirty="0">
              <a:solidFill>
                <a:prstClr val="white"/>
              </a:solidFill>
              <a:latin typeface="Calibri" panose="020F0502020204030204"/>
            </a:endParaRPr>
          </a:p>
        </p:txBody>
      </p:sp>
      <p:cxnSp>
        <p:nvCxnSpPr>
          <p:cNvPr id="7" name="Straight Connector 6"/>
          <p:cNvCxnSpPr/>
          <p:nvPr/>
        </p:nvCxnSpPr>
        <p:spPr>
          <a:xfrm>
            <a:off x="423863" y="1211263"/>
            <a:ext cx="24130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47663" y="2268538"/>
            <a:ext cx="8575675" cy="1231900"/>
          </a:xfrm>
          <a:prstGeom prst="rect">
            <a:avLst/>
          </a:prstGeom>
          <a:noFill/>
        </p:spPr>
        <p:txBody>
          <a:bodyPr>
            <a:spAutoFit/>
          </a:bodyPr>
          <a:lstStyle/>
          <a:p>
            <a:pPr marL="342900" indent="-342900" fontAlgn="auto">
              <a:spcBef>
                <a:spcPts val="0"/>
              </a:spcBef>
              <a:spcAft>
                <a:spcPts val="0"/>
              </a:spcAft>
              <a:defRPr/>
            </a:pPr>
            <a:r>
              <a:rPr lang="en-GB" sz="2000" dirty="0">
                <a:solidFill>
                  <a:prstClr val="white"/>
                </a:solidFill>
                <a:latin typeface="Calibri" panose="020F0502020204030204"/>
              </a:rPr>
              <a:t>The “</a:t>
            </a:r>
            <a:r>
              <a:rPr lang="en-GB" sz="2000" dirty="0">
                <a:solidFill>
                  <a:srgbClr val="C0504D">
                    <a:lumMod val="20000"/>
                    <a:lumOff val="80000"/>
                  </a:srgbClr>
                </a:solidFill>
                <a:latin typeface="Calibri" panose="020F0502020204030204"/>
              </a:rPr>
              <a:t>inverse problem</a:t>
            </a:r>
            <a:r>
              <a:rPr lang="en-GB" sz="2000" dirty="0">
                <a:solidFill>
                  <a:prstClr val="white"/>
                </a:solidFill>
                <a:latin typeface="Calibri" panose="020F0502020204030204"/>
              </a:rPr>
              <a:t>”</a:t>
            </a:r>
            <a:endParaRPr lang="en-GB" sz="2000" dirty="0">
              <a:solidFill>
                <a:prstClr val="white"/>
              </a:solidFill>
              <a:latin typeface="Calibri" panose="020F0502020204030204"/>
            </a:endParaRPr>
          </a:p>
          <a:p>
            <a:pPr marL="342900" fontAlgn="auto">
              <a:spcBef>
                <a:spcPts val="0"/>
              </a:spcBef>
              <a:spcAft>
                <a:spcPts val="0"/>
              </a:spcAft>
              <a:defRPr/>
            </a:pPr>
            <a:r>
              <a:rPr lang="en-GB" dirty="0">
                <a:solidFill>
                  <a:prstClr val="white"/>
                </a:solidFill>
                <a:latin typeface="Calibri" panose="020F0502020204030204"/>
              </a:rPr>
              <a:t>The “inverse problem” is ill defined and has an infinite number of solutions.</a:t>
            </a:r>
            <a:endParaRPr lang="en-GB" dirty="0">
              <a:solidFill>
                <a:prstClr val="white"/>
              </a:solidFill>
              <a:latin typeface="Calibri" panose="020F0502020204030204"/>
            </a:endParaRPr>
          </a:p>
          <a:p>
            <a:pPr marL="342900" fontAlgn="auto">
              <a:spcBef>
                <a:spcPts val="0"/>
              </a:spcBef>
              <a:spcAft>
                <a:spcPts val="0"/>
              </a:spcAft>
              <a:defRPr/>
            </a:pPr>
            <a:r>
              <a:rPr lang="en-GB" dirty="0">
                <a:solidFill>
                  <a:prstClr val="white"/>
                </a:solidFill>
                <a:latin typeface="Calibri" panose="020F0502020204030204"/>
              </a:rPr>
              <a:t>For a given electric field, and a given head volume conductor, the “inverse problem” estimates the location and extent of the brain electric sources.</a:t>
            </a:r>
            <a:endParaRPr lang="en-GB" dirty="0">
              <a:solidFill>
                <a:prstClr val="white"/>
              </a:solidFill>
              <a:latin typeface="Calibri" panose="020F0502020204030204"/>
            </a:endParaRPr>
          </a:p>
        </p:txBody>
      </p:sp>
      <p:cxnSp>
        <p:nvCxnSpPr>
          <p:cNvPr id="9" name="Straight Connector 8"/>
          <p:cNvCxnSpPr/>
          <p:nvPr/>
        </p:nvCxnSpPr>
        <p:spPr>
          <a:xfrm>
            <a:off x="423863" y="2624138"/>
            <a:ext cx="2311400" cy="1587"/>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descr="tangential_eeg.tif"/>
          <p:cNvPicPr>
            <a:picLocks noChangeAspect="1"/>
          </p:cNvPicPr>
          <p:nvPr/>
        </p:nvPicPr>
        <p:blipFill>
          <a:blip r:embed="rId1" cstate="print"/>
          <a:srcRect/>
          <a:stretch>
            <a:fillRect/>
          </a:stretch>
        </p:blipFill>
        <p:spPr bwMode="auto">
          <a:xfrm>
            <a:off x="4429124" y="3772938"/>
            <a:ext cx="1452562" cy="1382712"/>
          </a:xfrm>
          <a:prstGeom prst="rect">
            <a:avLst/>
          </a:prstGeom>
          <a:noFill/>
          <a:ln w="9525">
            <a:noFill/>
            <a:miter lim="800000"/>
            <a:headEnd/>
            <a:tailEnd/>
          </a:ln>
        </p:spPr>
      </p:pic>
      <p:pic>
        <p:nvPicPr>
          <p:cNvPr id="15" name="Picture 14" descr="tangential_rot.tif"/>
          <p:cNvPicPr>
            <a:picLocks noChangeAspect="1"/>
          </p:cNvPicPr>
          <p:nvPr/>
        </p:nvPicPr>
        <p:blipFill>
          <a:blip r:embed="rId2" cstate="print"/>
          <a:srcRect/>
          <a:stretch>
            <a:fillRect/>
          </a:stretch>
        </p:blipFill>
        <p:spPr bwMode="auto">
          <a:xfrm>
            <a:off x="2786050" y="3786190"/>
            <a:ext cx="1454150" cy="1341435"/>
          </a:xfrm>
          <a:prstGeom prst="rect">
            <a:avLst/>
          </a:prstGeom>
          <a:noFill/>
          <a:ln w="9525">
            <a:noFill/>
            <a:miter lim="800000"/>
            <a:headEnd/>
            <a:tailEnd/>
          </a:ln>
        </p:spPr>
      </p:pic>
      <p:pic>
        <p:nvPicPr>
          <p:cNvPr id="16" name="Picture 15" descr="ambiguous.tif"/>
          <p:cNvPicPr>
            <a:picLocks noChangeAspect="1"/>
          </p:cNvPicPr>
          <p:nvPr/>
        </p:nvPicPr>
        <p:blipFill>
          <a:blip r:embed="rId3" cstate="print"/>
          <a:srcRect/>
          <a:stretch>
            <a:fillRect/>
          </a:stretch>
        </p:blipFill>
        <p:spPr bwMode="auto">
          <a:xfrm>
            <a:off x="2786050" y="5273691"/>
            <a:ext cx="1457325" cy="1341435"/>
          </a:xfrm>
          <a:prstGeom prst="rect">
            <a:avLst/>
          </a:prstGeom>
          <a:noFill/>
          <a:ln w="9525">
            <a:noFill/>
            <a:miter lim="800000"/>
            <a:headEnd/>
            <a:tailEnd/>
          </a:ln>
        </p:spPr>
      </p:pic>
      <p:pic>
        <p:nvPicPr>
          <p:cNvPr id="17" name="Picture 16" descr="tangential_eeg.tif"/>
          <p:cNvPicPr>
            <a:picLocks noChangeAspect="1"/>
          </p:cNvPicPr>
          <p:nvPr/>
        </p:nvPicPr>
        <p:blipFill>
          <a:blip r:embed="rId1" cstate="print"/>
          <a:srcRect/>
          <a:stretch>
            <a:fillRect/>
          </a:stretch>
        </p:blipFill>
        <p:spPr bwMode="auto">
          <a:xfrm>
            <a:off x="4429124" y="5259884"/>
            <a:ext cx="1454150" cy="1382712"/>
          </a:xfrm>
          <a:prstGeom prst="rect">
            <a:avLst/>
          </a:prstGeom>
          <a:noFill/>
          <a:ln w="9525">
            <a:noFill/>
            <a:miter lim="800000"/>
            <a:headEnd/>
            <a:tailEnd/>
          </a:ln>
        </p:spPr>
      </p:pic>
      <p:sp>
        <p:nvSpPr>
          <p:cNvPr id="19" name="Rounded Rectangle 18"/>
          <p:cNvSpPr/>
          <p:nvPr/>
        </p:nvSpPr>
        <p:spPr bwMode="auto">
          <a:xfrm>
            <a:off x="357188" y="200025"/>
            <a:ext cx="8501062" cy="428625"/>
          </a:xfrm>
          <a:prstGeom prst="roundRect">
            <a:avLst/>
          </a:prstGeom>
          <a:solidFill>
            <a:srgbClr val="00FFFF">
              <a:lumMod val="75000"/>
              <a:alpha val="71000"/>
            </a:srgbClr>
          </a:solidFill>
          <a:ln w="9525" cap="flat" cmpd="sng" algn="ctr">
            <a:solidFill>
              <a:srgbClr val="FFFFFF"/>
            </a:solidFill>
            <a:prstDash val="solid"/>
            <a:round/>
            <a:headEnd type="none" w="med" len="med"/>
            <a:tailEnd type="none" w="med" len="med"/>
          </a:ln>
          <a:effectLst/>
        </p:spPr>
        <p:txBody>
          <a:bodyPr/>
          <a:lstStyle/>
          <a:p>
            <a:pPr fontAlgn="auto">
              <a:spcBef>
                <a:spcPts val="0"/>
              </a:spcBef>
              <a:spcAft>
                <a:spcPts val="0"/>
              </a:spcAft>
              <a:defRPr/>
            </a:pPr>
            <a:endParaRPr lang="en-GB" b="1" kern="0">
              <a:solidFill>
                <a:sysClr val="windowText" lastClr="000000"/>
              </a:solidFill>
            </a:endParaRPr>
          </a:p>
        </p:txBody>
      </p:sp>
      <p:sp>
        <p:nvSpPr>
          <p:cNvPr id="20" name="Rectangle 19"/>
          <p:cNvSpPr>
            <a:spLocks noChangeArrowheads="1"/>
          </p:cNvSpPr>
          <p:nvPr/>
        </p:nvSpPr>
        <p:spPr bwMode="auto">
          <a:xfrm>
            <a:off x="1142976" y="185738"/>
            <a:ext cx="6771037"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solidFill>
                  <a:prstClr val="white"/>
                </a:solidFill>
                <a:latin typeface="Calibri" panose="020F0502020204030204" pitchFamily="34" charset="0"/>
              </a:rPr>
              <a:t>source analysis of event-related </a:t>
            </a:r>
            <a:r>
              <a:rPr lang="en-GB" sz="2400" kern="0" dirty="0">
                <a:solidFill>
                  <a:prstClr val="white"/>
                </a:solidFill>
                <a:latin typeface="Calibri" panose="020F0502020204030204" pitchFamily="34" charset="0"/>
              </a:rPr>
              <a:t>EEG potentials (</a:t>
            </a:r>
            <a:r>
              <a:rPr lang="en-GB" sz="2400" kern="0" dirty="0" smtClean="0">
                <a:solidFill>
                  <a:prstClr val="white"/>
                </a:solidFill>
                <a:latin typeface="Calibri" panose="020F0502020204030204" pitchFamily="34" charset="0"/>
              </a:rPr>
              <a:t>EPs)</a:t>
            </a:r>
            <a:endParaRPr lang="en-GB" sz="2400" kern="0" dirty="0">
              <a:solidFill>
                <a:prstClr val="white"/>
              </a:solidFill>
              <a:latin typeface="Calibri" panose="020F0502020204030204" pitchFamily="34" charset="0"/>
            </a:endParaRPr>
          </a:p>
        </p:txBody>
      </p:sp>
      <p:grpSp>
        <p:nvGrpSpPr>
          <p:cNvPr id="2" name="Group 22"/>
          <p:cNvGrpSpPr/>
          <p:nvPr/>
        </p:nvGrpSpPr>
        <p:grpSpPr bwMode="auto">
          <a:xfrm>
            <a:off x="1162074" y="2285992"/>
            <a:ext cx="6838950" cy="3298825"/>
            <a:chOff x="454123" y="2179122"/>
            <a:chExt cx="5352288" cy="2582023"/>
          </a:xfrm>
        </p:grpSpPr>
        <p:pic>
          <p:nvPicPr>
            <p:cNvPr id="29708" name="Picture 20" descr="model_realistic.tif"/>
            <p:cNvPicPr>
              <a:picLocks noChangeAspect="1"/>
            </p:cNvPicPr>
            <p:nvPr/>
          </p:nvPicPr>
          <p:blipFill>
            <a:blip r:embed="rId4" cstate="print"/>
            <a:srcRect/>
            <a:stretch>
              <a:fillRect/>
            </a:stretch>
          </p:blipFill>
          <p:spPr bwMode="auto">
            <a:xfrm>
              <a:off x="454123" y="3502321"/>
              <a:ext cx="5352288" cy="1258824"/>
            </a:xfrm>
            <a:prstGeom prst="rect">
              <a:avLst/>
            </a:prstGeom>
            <a:noFill/>
            <a:ln w="9525">
              <a:noFill/>
              <a:miter lim="800000"/>
              <a:headEnd/>
              <a:tailEnd/>
            </a:ln>
          </p:spPr>
        </p:pic>
        <p:pic>
          <p:nvPicPr>
            <p:cNvPr id="29709" name="Picture 21" descr="model_spherical.tif"/>
            <p:cNvPicPr>
              <a:picLocks noChangeAspect="1"/>
            </p:cNvPicPr>
            <p:nvPr/>
          </p:nvPicPr>
          <p:blipFill>
            <a:blip r:embed="rId5" cstate="print"/>
            <a:srcRect/>
            <a:stretch>
              <a:fillRect/>
            </a:stretch>
          </p:blipFill>
          <p:spPr bwMode="auto">
            <a:xfrm>
              <a:off x="454123" y="2179122"/>
              <a:ext cx="5352288" cy="1258824"/>
            </a:xfrm>
            <a:prstGeom prst="rect">
              <a:avLst/>
            </a:prstGeom>
            <a:noFill/>
            <a:ln w="9525">
              <a:noFill/>
              <a:miter lim="800000"/>
              <a:headEnd/>
              <a:tailEnd/>
            </a:ln>
          </p:spPr>
        </p:pic>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1" cstate="print"/>
          <a:srcRect/>
          <a:stretch>
            <a:fillRect/>
          </a:stretch>
        </p:blipFill>
        <p:spPr bwMode="auto">
          <a:xfrm>
            <a:off x="412750" y="758825"/>
            <a:ext cx="8231188" cy="5741988"/>
          </a:xfrm>
          <a:prstGeom prst="rect">
            <a:avLst/>
          </a:prstGeom>
          <a:noFill/>
          <a:ln w="9525">
            <a:noFill/>
            <a:miter lim="800000"/>
            <a:headEnd/>
            <a:tailEnd/>
          </a:ln>
        </p:spPr>
      </p:pic>
      <p:sp>
        <p:nvSpPr>
          <p:cNvPr id="3" name="Rounded Rectangle 2"/>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4" name="Rectangle 3"/>
          <p:cNvSpPr>
            <a:spLocks noChangeArrowheads="1"/>
          </p:cNvSpPr>
          <p:nvPr/>
        </p:nvSpPr>
        <p:spPr bwMode="auto">
          <a:xfrm>
            <a:off x="1065213" y="185738"/>
            <a:ext cx="7150100"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latin typeface="Calibri" panose="020F0502020204030204" pitchFamily="34" charset="0"/>
              </a:rPr>
              <a:t>Event-related EEG potentials (EPs) – Basics of averaging</a:t>
            </a:r>
            <a:endParaRPr lang="en-GB" sz="2400" kern="0" dirty="0">
              <a:latin typeface="Calibri" panose="020F0502020204030204" pitchFamily="34" charset="0"/>
            </a:endParaRPr>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9"/>
          <p:cNvPicPr>
            <a:picLocks noChangeAspect="1" noChangeArrowheads="1"/>
          </p:cNvPicPr>
          <p:nvPr/>
        </p:nvPicPr>
        <p:blipFill>
          <a:blip r:embed="rId1" cstate="print"/>
          <a:srcRect/>
          <a:stretch>
            <a:fillRect/>
          </a:stretch>
        </p:blipFill>
        <p:spPr bwMode="auto">
          <a:xfrm>
            <a:off x="571500" y="1355725"/>
            <a:ext cx="8215313" cy="5156200"/>
          </a:xfrm>
          <a:prstGeom prst="rect">
            <a:avLst/>
          </a:prstGeom>
          <a:noFill/>
          <a:ln w="9525">
            <a:noFill/>
            <a:miter lim="800000"/>
            <a:headEnd/>
            <a:tailEnd/>
          </a:ln>
        </p:spPr>
      </p:pic>
      <p:sp>
        <p:nvSpPr>
          <p:cNvPr id="22532" name="TextBox 3"/>
          <p:cNvSpPr txBox="1">
            <a:spLocks noChangeArrowheads="1"/>
          </p:cNvSpPr>
          <p:nvPr/>
        </p:nvSpPr>
        <p:spPr bwMode="auto">
          <a:xfrm>
            <a:off x="136525" y="3111500"/>
            <a:ext cx="546100" cy="369888"/>
          </a:xfrm>
          <a:prstGeom prst="rect">
            <a:avLst/>
          </a:prstGeom>
          <a:noFill/>
          <a:ln w="9525">
            <a:noFill/>
            <a:miter lim="800000"/>
          </a:ln>
        </p:spPr>
        <p:txBody>
          <a:bodyPr wrap="none">
            <a:spAutoFit/>
          </a:bodyPr>
          <a:lstStyle/>
          <a:p>
            <a:r>
              <a:rPr lang="en-US" dirty="0">
                <a:latin typeface="Calibri" panose="020F0502020204030204" pitchFamily="34" charset="0"/>
              </a:rPr>
              <a:t>n=1</a:t>
            </a:r>
            <a:endParaRPr lang="en-GB" dirty="0">
              <a:latin typeface="Calibri" panose="020F0502020204030204" pitchFamily="34" charset="0"/>
            </a:endParaRPr>
          </a:p>
        </p:txBody>
      </p:sp>
      <p:sp>
        <p:nvSpPr>
          <p:cNvPr id="22533" name="TextBox 4"/>
          <p:cNvSpPr txBox="1">
            <a:spLocks noChangeArrowheads="1"/>
          </p:cNvSpPr>
          <p:nvPr/>
        </p:nvSpPr>
        <p:spPr bwMode="auto">
          <a:xfrm>
            <a:off x="139700" y="4273550"/>
            <a:ext cx="539750" cy="369888"/>
          </a:xfrm>
          <a:prstGeom prst="rect">
            <a:avLst/>
          </a:prstGeom>
          <a:noFill/>
          <a:ln w="9525">
            <a:noFill/>
            <a:miter lim="800000"/>
          </a:ln>
        </p:spPr>
        <p:txBody>
          <a:bodyPr wrap="none">
            <a:spAutoFit/>
          </a:bodyPr>
          <a:lstStyle/>
          <a:p>
            <a:r>
              <a:rPr lang="en-US">
                <a:latin typeface="Calibri" panose="020F0502020204030204" pitchFamily="34" charset="0"/>
              </a:rPr>
              <a:t>n=5</a:t>
            </a:r>
            <a:endParaRPr lang="en-GB">
              <a:latin typeface="Calibri" panose="020F0502020204030204" pitchFamily="34" charset="0"/>
            </a:endParaRPr>
          </a:p>
        </p:txBody>
      </p:sp>
      <p:sp>
        <p:nvSpPr>
          <p:cNvPr id="22534" name="TextBox 5"/>
          <p:cNvSpPr txBox="1">
            <a:spLocks noChangeArrowheads="1"/>
          </p:cNvSpPr>
          <p:nvPr/>
        </p:nvSpPr>
        <p:spPr bwMode="auto">
          <a:xfrm>
            <a:off x="80963" y="5357813"/>
            <a:ext cx="657225" cy="369887"/>
          </a:xfrm>
          <a:prstGeom prst="rect">
            <a:avLst/>
          </a:prstGeom>
          <a:noFill/>
          <a:ln w="9525">
            <a:noFill/>
            <a:miter lim="800000"/>
          </a:ln>
        </p:spPr>
        <p:txBody>
          <a:bodyPr wrap="none">
            <a:spAutoFit/>
          </a:bodyPr>
          <a:lstStyle/>
          <a:p>
            <a:r>
              <a:rPr lang="en-US">
                <a:latin typeface="Calibri" panose="020F0502020204030204" pitchFamily="34" charset="0"/>
              </a:rPr>
              <a:t>n=20</a:t>
            </a:r>
            <a:endParaRPr lang="en-GB">
              <a:latin typeface="Calibri" panose="020F0502020204030204" pitchFamily="34" charset="0"/>
            </a:endParaRPr>
          </a:p>
        </p:txBody>
      </p:sp>
      <p:sp>
        <p:nvSpPr>
          <p:cNvPr id="7" name="Rectangle 6"/>
          <p:cNvSpPr>
            <a:spLocks noChangeArrowheads="1"/>
          </p:cNvSpPr>
          <p:nvPr/>
        </p:nvSpPr>
        <p:spPr bwMode="auto">
          <a:xfrm>
            <a:off x="2214563" y="4000500"/>
            <a:ext cx="1500187" cy="857250"/>
          </a:xfrm>
          <a:prstGeom prst="rect">
            <a:avLst/>
          </a:prstGeom>
          <a:solidFill>
            <a:schemeClr val="tx1"/>
          </a:solidFill>
          <a:ln w="9525" algn="ctr">
            <a:noFill/>
            <a:round/>
          </a:ln>
        </p:spPr>
        <p:txBody>
          <a:bodyPr/>
          <a:lstStyle/>
          <a:p>
            <a:endParaRPr lang="en-GB" b="1"/>
          </a:p>
        </p:txBody>
      </p:sp>
      <p:sp>
        <p:nvSpPr>
          <p:cNvPr id="16" name="Rectangle 15"/>
          <p:cNvSpPr>
            <a:spLocks noChangeArrowheads="1"/>
          </p:cNvSpPr>
          <p:nvPr/>
        </p:nvSpPr>
        <p:spPr bwMode="auto">
          <a:xfrm>
            <a:off x="868363" y="4021138"/>
            <a:ext cx="1041400" cy="857250"/>
          </a:xfrm>
          <a:prstGeom prst="rect">
            <a:avLst/>
          </a:prstGeom>
          <a:solidFill>
            <a:schemeClr val="tx1"/>
          </a:solidFill>
          <a:ln w="9525" algn="ctr">
            <a:noFill/>
            <a:round/>
          </a:ln>
        </p:spPr>
        <p:txBody>
          <a:bodyPr/>
          <a:lstStyle/>
          <a:p>
            <a:endParaRPr lang="en-GB" b="1"/>
          </a:p>
        </p:txBody>
      </p:sp>
      <p:sp>
        <p:nvSpPr>
          <p:cNvPr id="20" name="Rectangle 19"/>
          <p:cNvSpPr>
            <a:spLocks noChangeArrowheads="1"/>
          </p:cNvSpPr>
          <p:nvPr/>
        </p:nvSpPr>
        <p:spPr bwMode="auto">
          <a:xfrm>
            <a:off x="4398963" y="4000500"/>
            <a:ext cx="1500187" cy="857250"/>
          </a:xfrm>
          <a:prstGeom prst="rect">
            <a:avLst/>
          </a:prstGeom>
          <a:solidFill>
            <a:schemeClr val="tx1"/>
          </a:solidFill>
          <a:ln w="9525" algn="ctr">
            <a:noFill/>
            <a:round/>
          </a:ln>
        </p:spPr>
        <p:txBody>
          <a:bodyPr/>
          <a:lstStyle/>
          <a:p>
            <a:endParaRPr lang="en-GB" b="1"/>
          </a:p>
        </p:txBody>
      </p:sp>
      <p:sp>
        <p:nvSpPr>
          <p:cNvPr id="21" name="Rectangle 20"/>
          <p:cNvSpPr>
            <a:spLocks noChangeArrowheads="1"/>
          </p:cNvSpPr>
          <p:nvPr/>
        </p:nvSpPr>
        <p:spPr bwMode="auto">
          <a:xfrm>
            <a:off x="6848475" y="4000500"/>
            <a:ext cx="1500188" cy="857250"/>
          </a:xfrm>
          <a:prstGeom prst="rect">
            <a:avLst/>
          </a:prstGeom>
          <a:solidFill>
            <a:schemeClr val="tx1"/>
          </a:solidFill>
          <a:ln w="9525" algn="ctr">
            <a:noFill/>
            <a:round/>
          </a:ln>
        </p:spPr>
        <p:txBody>
          <a:bodyPr/>
          <a:lstStyle/>
          <a:p>
            <a:endParaRPr lang="en-GB" b="1"/>
          </a:p>
        </p:txBody>
      </p:sp>
      <p:sp>
        <p:nvSpPr>
          <p:cNvPr id="26" name="Rectangle 25"/>
          <p:cNvSpPr>
            <a:spLocks noChangeArrowheads="1"/>
          </p:cNvSpPr>
          <p:nvPr/>
        </p:nvSpPr>
        <p:spPr bwMode="auto">
          <a:xfrm>
            <a:off x="2203450" y="5143500"/>
            <a:ext cx="1500188" cy="857250"/>
          </a:xfrm>
          <a:prstGeom prst="rect">
            <a:avLst/>
          </a:prstGeom>
          <a:solidFill>
            <a:schemeClr val="tx1"/>
          </a:solidFill>
          <a:ln w="9525" algn="ctr">
            <a:noFill/>
            <a:round/>
          </a:ln>
        </p:spPr>
        <p:txBody>
          <a:bodyPr/>
          <a:lstStyle/>
          <a:p>
            <a:endParaRPr lang="en-GB" b="1"/>
          </a:p>
        </p:txBody>
      </p:sp>
      <p:sp>
        <p:nvSpPr>
          <p:cNvPr id="27" name="Rectangle 26"/>
          <p:cNvSpPr>
            <a:spLocks noChangeArrowheads="1"/>
          </p:cNvSpPr>
          <p:nvPr/>
        </p:nvSpPr>
        <p:spPr bwMode="auto">
          <a:xfrm>
            <a:off x="866775" y="5145088"/>
            <a:ext cx="1041400" cy="857250"/>
          </a:xfrm>
          <a:prstGeom prst="rect">
            <a:avLst/>
          </a:prstGeom>
          <a:solidFill>
            <a:schemeClr val="tx1"/>
          </a:solidFill>
          <a:ln w="9525" algn="ctr">
            <a:noFill/>
            <a:round/>
          </a:ln>
        </p:spPr>
        <p:txBody>
          <a:bodyPr/>
          <a:lstStyle/>
          <a:p>
            <a:endParaRPr lang="en-GB" b="1"/>
          </a:p>
        </p:txBody>
      </p:sp>
      <p:sp>
        <p:nvSpPr>
          <p:cNvPr id="28" name="Rectangle 27"/>
          <p:cNvSpPr>
            <a:spLocks noChangeArrowheads="1"/>
          </p:cNvSpPr>
          <p:nvPr/>
        </p:nvSpPr>
        <p:spPr bwMode="auto">
          <a:xfrm>
            <a:off x="4387850" y="5143500"/>
            <a:ext cx="1470025" cy="642938"/>
          </a:xfrm>
          <a:prstGeom prst="rect">
            <a:avLst/>
          </a:prstGeom>
          <a:solidFill>
            <a:schemeClr val="tx1"/>
          </a:solidFill>
          <a:ln w="9525" algn="ctr">
            <a:noFill/>
            <a:round/>
          </a:ln>
        </p:spPr>
        <p:txBody>
          <a:bodyPr/>
          <a:lstStyle/>
          <a:p>
            <a:endParaRPr lang="en-GB" b="1"/>
          </a:p>
        </p:txBody>
      </p:sp>
      <p:sp>
        <p:nvSpPr>
          <p:cNvPr id="29" name="Rectangle 28"/>
          <p:cNvSpPr>
            <a:spLocks noChangeArrowheads="1"/>
          </p:cNvSpPr>
          <p:nvPr/>
        </p:nvSpPr>
        <p:spPr bwMode="auto">
          <a:xfrm>
            <a:off x="6837363" y="5143500"/>
            <a:ext cx="1500187" cy="857250"/>
          </a:xfrm>
          <a:prstGeom prst="rect">
            <a:avLst/>
          </a:prstGeom>
          <a:solidFill>
            <a:schemeClr val="tx1"/>
          </a:solidFill>
          <a:ln w="9525" algn="ctr">
            <a:noFill/>
            <a:round/>
          </a:ln>
        </p:spPr>
        <p:txBody>
          <a:bodyPr/>
          <a:lstStyle/>
          <a:p>
            <a:endParaRPr lang="en-GB" b="1"/>
          </a:p>
        </p:txBody>
      </p:sp>
      <p:sp>
        <p:nvSpPr>
          <p:cNvPr id="22" name="Rounded Rectangle 21"/>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23" name="Rectangle 22"/>
          <p:cNvSpPr>
            <a:spLocks noChangeArrowheads="1"/>
          </p:cNvSpPr>
          <p:nvPr/>
        </p:nvSpPr>
        <p:spPr bwMode="auto">
          <a:xfrm>
            <a:off x="1530350" y="185738"/>
            <a:ext cx="6620354"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Across-trial averaging and the additive noise model</a:t>
            </a:r>
            <a:endParaRPr lang="en-GB" sz="2400" kern="0" dirty="0">
              <a:latin typeface="Calibri" panose="020F050202020403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xit" presetSubtype="8" fill="hold" grpId="0" nodeType="withEffect">
                                  <p:stCondLst>
                                    <p:cond delay="0"/>
                                  </p:stCondLst>
                                  <p:childTnLst>
                                    <p:animEffect transition="out" filter="wipe(left)">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22" presetClass="exit" presetSubtype="8" fill="hold" grpId="0" nodeType="withEffect">
                                  <p:stCondLst>
                                    <p:cond delay="0"/>
                                  </p:stCondLst>
                                  <p:childTnLst>
                                    <p:animEffect transition="out" filter="wipe(left)">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grpId="0" nodeType="clickEffect">
                                  <p:stCondLst>
                                    <p:cond delay="0"/>
                                  </p:stCondLst>
                                  <p:childTnLst>
                                    <p:animEffect transition="out" filter="wipe(left)">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par>
                                <p:cTn id="22" presetID="22" presetClass="exit" presetSubtype="8" fill="hold" grpId="0" nodeType="withEffect">
                                  <p:stCondLst>
                                    <p:cond delay="0"/>
                                  </p:stCondLst>
                                  <p:childTnLst>
                                    <p:animEffect transition="out" filter="wipe(left)">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par>
                                <p:cTn id="25" presetID="22" presetClass="exit" presetSubtype="8" fill="hold" grpId="0" nodeType="withEffect">
                                  <p:stCondLst>
                                    <p:cond delay="0"/>
                                  </p:stCondLst>
                                  <p:childTnLst>
                                    <p:animEffect transition="out" filter="wipe(left)">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par>
                                <p:cTn id="28" presetID="22" presetClass="exit" presetSubtype="8" fill="hold" grpId="0" nodeType="withEffect">
                                  <p:stCondLst>
                                    <p:cond delay="0"/>
                                  </p:stCondLst>
                                  <p:childTnLst>
                                    <p:animEffect transition="out" filter="wipe(left)">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0" grpId="0" animBg="1"/>
      <p:bldP spid="21" grpId="0" animBg="1"/>
      <p:bldP spid="26" grpId="0" animBg="1"/>
      <p:bldP spid="27" grpId="0" animBg="1"/>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38"/>
          <p:cNvSpPr>
            <a:spLocks noChangeArrowheads="1"/>
          </p:cNvSpPr>
          <p:nvPr/>
        </p:nvSpPr>
        <p:spPr bwMode="auto">
          <a:xfrm>
            <a:off x="2928926" y="857232"/>
            <a:ext cx="3143272" cy="5572153"/>
          </a:xfrm>
          <a:prstGeom prst="roundRect">
            <a:avLst>
              <a:gd name="adj" fmla="val 2919"/>
            </a:avLst>
          </a:prstGeom>
          <a:solidFill>
            <a:schemeClr val="tx1"/>
          </a:solidFill>
          <a:ln w="9525" algn="ctr">
            <a:solidFill>
              <a:schemeClr val="tx1"/>
            </a:solidFill>
            <a:round/>
          </a:ln>
        </p:spPr>
        <p:txBody>
          <a:bodyPr/>
          <a:lstStyle/>
          <a:p>
            <a:endParaRPr lang="en-GB"/>
          </a:p>
        </p:txBody>
      </p:sp>
      <p:sp>
        <p:nvSpPr>
          <p:cNvPr id="4" name="Rounded Rectangle 3"/>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5" name="Rectangle 4"/>
          <p:cNvSpPr>
            <a:spLocks noChangeArrowheads="1"/>
          </p:cNvSpPr>
          <p:nvPr/>
        </p:nvSpPr>
        <p:spPr bwMode="auto">
          <a:xfrm>
            <a:off x="1530350" y="185738"/>
            <a:ext cx="6620354"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Across-trial averaging and the additive noise model</a:t>
            </a:r>
            <a:endParaRPr lang="en-GB" sz="2400" kern="0" dirty="0">
              <a:latin typeface="Calibri" panose="020F0502020204030204" pitchFamily="34" charset="0"/>
            </a:endParaRPr>
          </a:p>
        </p:txBody>
      </p:sp>
      <p:pic>
        <p:nvPicPr>
          <p:cNvPr id="16" name="Picture 15" descr="avg8.tif"/>
          <p:cNvPicPr>
            <a:picLocks noChangeAspect="1"/>
          </p:cNvPicPr>
          <p:nvPr/>
        </p:nvPicPr>
        <p:blipFill>
          <a:blip r:embed="rId1" cstate="print"/>
          <a:srcRect/>
          <a:stretch>
            <a:fillRect/>
          </a:stretch>
        </p:blipFill>
        <p:spPr bwMode="auto">
          <a:xfrm>
            <a:off x="3232150" y="5541983"/>
            <a:ext cx="2600325" cy="558800"/>
          </a:xfrm>
          <a:prstGeom prst="rect">
            <a:avLst/>
          </a:prstGeom>
          <a:noFill/>
          <a:ln w="9525">
            <a:noFill/>
            <a:miter lim="800000"/>
            <a:headEnd/>
            <a:tailEnd/>
          </a:ln>
        </p:spPr>
      </p:pic>
      <p:pic>
        <p:nvPicPr>
          <p:cNvPr id="17" name="Picture 16" descr="avg7.tif"/>
          <p:cNvPicPr>
            <a:picLocks noChangeAspect="1"/>
          </p:cNvPicPr>
          <p:nvPr/>
        </p:nvPicPr>
        <p:blipFill>
          <a:blip r:embed="rId2" cstate="print"/>
          <a:srcRect/>
          <a:stretch>
            <a:fillRect/>
          </a:stretch>
        </p:blipFill>
        <p:spPr bwMode="auto">
          <a:xfrm>
            <a:off x="3232150" y="5011758"/>
            <a:ext cx="2613025" cy="517525"/>
          </a:xfrm>
          <a:prstGeom prst="rect">
            <a:avLst/>
          </a:prstGeom>
          <a:noFill/>
          <a:ln w="9525">
            <a:noFill/>
            <a:miter lim="800000"/>
            <a:headEnd/>
            <a:tailEnd/>
          </a:ln>
        </p:spPr>
      </p:pic>
      <p:pic>
        <p:nvPicPr>
          <p:cNvPr id="18" name="Picture 17" descr="avg6.tif"/>
          <p:cNvPicPr>
            <a:picLocks noChangeAspect="1"/>
          </p:cNvPicPr>
          <p:nvPr/>
        </p:nvPicPr>
        <p:blipFill>
          <a:blip r:embed="rId3" cstate="print"/>
          <a:srcRect/>
          <a:stretch>
            <a:fillRect/>
          </a:stretch>
        </p:blipFill>
        <p:spPr bwMode="auto">
          <a:xfrm>
            <a:off x="3232150" y="4437083"/>
            <a:ext cx="2593975" cy="509587"/>
          </a:xfrm>
          <a:prstGeom prst="rect">
            <a:avLst/>
          </a:prstGeom>
          <a:noFill/>
          <a:ln w="9525">
            <a:noFill/>
            <a:miter lim="800000"/>
            <a:headEnd/>
            <a:tailEnd/>
          </a:ln>
        </p:spPr>
      </p:pic>
      <p:pic>
        <p:nvPicPr>
          <p:cNvPr id="19" name="Picture 18" descr="avg5.tif"/>
          <p:cNvPicPr>
            <a:picLocks noChangeAspect="1"/>
          </p:cNvPicPr>
          <p:nvPr/>
        </p:nvPicPr>
        <p:blipFill>
          <a:blip r:embed="rId4" cstate="print"/>
          <a:srcRect/>
          <a:stretch>
            <a:fillRect/>
          </a:stretch>
        </p:blipFill>
        <p:spPr bwMode="auto">
          <a:xfrm>
            <a:off x="3303588" y="3870345"/>
            <a:ext cx="2528887" cy="509588"/>
          </a:xfrm>
          <a:prstGeom prst="rect">
            <a:avLst/>
          </a:prstGeom>
          <a:noFill/>
          <a:ln w="9525">
            <a:noFill/>
            <a:miter lim="800000"/>
            <a:headEnd/>
            <a:tailEnd/>
          </a:ln>
        </p:spPr>
      </p:pic>
      <p:pic>
        <p:nvPicPr>
          <p:cNvPr id="20" name="Picture 19" descr="avg4.tif"/>
          <p:cNvPicPr>
            <a:picLocks noChangeAspect="1"/>
          </p:cNvPicPr>
          <p:nvPr/>
        </p:nvPicPr>
        <p:blipFill>
          <a:blip r:embed="rId5" cstate="print"/>
          <a:srcRect/>
          <a:stretch>
            <a:fillRect/>
          </a:stretch>
        </p:blipFill>
        <p:spPr bwMode="auto">
          <a:xfrm>
            <a:off x="3303588" y="3275033"/>
            <a:ext cx="2517775" cy="533400"/>
          </a:xfrm>
          <a:prstGeom prst="rect">
            <a:avLst/>
          </a:prstGeom>
          <a:noFill/>
          <a:ln w="9525">
            <a:noFill/>
            <a:miter lim="800000"/>
            <a:headEnd/>
            <a:tailEnd/>
          </a:ln>
        </p:spPr>
      </p:pic>
      <p:pic>
        <p:nvPicPr>
          <p:cNvPr id="21" name="Picture 20" descr="avg3.tif"/>
          <p:cNvPicPr>
            <a:picLocks noChangeAspect="1"/>
          </p:cNvPicPr>
          <p:nvPr/>
        </p:nvPicPr>
        <p:blipFill>
          <a:blip r:embed="rId6" cstate="print"/>
          <a:srcRect/>
          <a:stretch>
            <a:fillRect/>
          </a:stretch>
        </p:blipFill>
        <p:spPr bwMode="auto">
          <a:xfrm>
            <a:off x="3303588" y="2708295"/>
            <a:ext cx="2547937" cy="525463"/>
          </a:xfrm>
          <a:prstGeom prst="rect">
            <a:avLst/>
          </a:prstGeom>
          <a:noFill/>
          <a:ln w="9525">
            <a:noFill/>
            <a:miter lim="800000"/>
            <a:headEnd/>
            <a:tailEnd/>
          </a:ln>
        </p:spPr>
      </p:pic>
      <p:pic>
        <p:nvPicPr>
          <p:cNvPr id="22" name="Picture 21" descr="avg2.tif"/>
          <p:cNvPicPr>
            <a:picLocks noChangeAspect="1"/>
          </p:cNvPicPr>
          <p:nvPr/>
        </p:nvPicPr>
        <p:blipFill>
          <a:blip r:embed="rId7" cstate="print"/>
          <a:srcRect/>
          <a:stretch>
            <a:fillRect/>
          </a:stretch>
        </p:blipFill>
        <p:spPr bwMode="auto">
          <a:xfrm>
            <a:off x="3303588" y="2014558"/>
            <a:ext cx="2643187" cy="649287"/>
          </a:xfrm>
          <a:prstGeom prst="rect">
            <a:avLst/>
          </a:prstGeom>
          <a:noFill/>
          <a:ln w="9525">
            <a:noFill/>
            <a:miter lim="800000"/>
            <a:headEnd/>
            <a:tailEnd/>
          </a:ln>
        </p:spPr>
      </p:pic>
      <p:pic>
        <p:nvPicPr>
          <p:cNvPr id="23" name="Picture 22" descr="avg1.tif"/>
          <p:cNvPicPr>
            <a:picLocks noChangeAspect="1"/>
          </p:cNvPicPr>
          <p:nvPr/>
        </p:nvPicPr>
        <p:blipFill>
          <a:blip r:embed="rId8" cstate="print"/>
          <a:srcRect/>
          <a:stretch>
            <a:fillRect/>
          </a:stretch>
        </p:blipFill>
        <p:spPr bwMode="auto">
          <a:xfrm>
            <a:off x="3303588" y="1125558"/>
            <a:ext cx="2660650" cy="100965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par>
                                <p:cTn id="14" presetID="53" presetClass="entr" presetSubtype="16" fill="hold" nodeType="withEffect">
                                  <p:stCondLst>
                                    <p:cond delay="1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par>
                                <p:cTn id="19" presetID="53" presetClass="entr" presetSubtype="16" fill="hold" nodeType="withEffect">
                                  <p:stCondLst>
                                    <p:cond delay="20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30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par>
                                <p:cTn id="29" presetID="53" presetClass="entr" presetSubtype="16" fill="hold" nodeType="withEffect">
                                  <p:stCondLst>
                                    <p:cond delay="4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par>
                                <p:cTn id="34" presetID="53" presetClass="entr" presetSubtype="16" fill="hold" nodeType="withEffect">
                                  <p:stCondLst>
                                    <p:cond delay="50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60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bwMode="auto">
          <a:xfrm>
            <a:off x="142875" y="3286125"/>
            <a:ext cx="1189038" cy="785813"/>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a:lstStyle/>
          <a:p>
            <a:pPr>
              <a:defRPr/>
            </a:pPr>
            <a:endParaRPr lang="en-GB">
              <a:cs typeface="+mn-cs"/>
            </a:endParaRPr>
          </a:p>
        </p:txBody>
      </p:sp>
      <p:grpSp>
        <p:nvGrpSpPr>
          <p:cNvPr id="2" name="Group 49"/>
          <p:cNvGrpSpPr/>
          <p:nvPr/>
        </p:nvGrpSpPr>
        <p:grpSpPr bwMode="auto">
          <a:xfrm>
            <a:off x="177800" y="4918075"/>
            <a:ext cx="3249613" cy="1643063"/>
            <a:chOff x="177680" y="4918723"/>
            <a:chExt cx="3249546" cy="1643074"/>
          </a:xfrm>
        </p:grpSpPr>
        <p:sp>
          <p:nvSpPr>
            <p:cNvPr id="6187" name="Rounded Rectangle 38"/>
            <p:cNvSpPr>
              <a:spLocks noChangeArrowheads="1"/>
            </p:cNvSpPr>
            <p:nvPr/>
          </p:nvSpPr>
          <p:spPr bwMode="auto">
            <a:xfrm>
              <a:off x="2141342" y="4918723"/>
              <a:ext cx="1285884" cy="1643074"/>
            </a:xfrm>
            <a:prstGeom prst="roundRect">
              <a:avLst>
                <a:gd name="adj" fmla="val 10574"/>
              </a:avLst>
            </a:prstGeom>
            <a:solidFill>
              <a:schemeClr val="tx1"/>
            </a:solidFill>
            <a:ln w="9525" algn="ctr">
              <a:solidFill>
                <a:schemeClr val="tx1"/>
              </a:solidFill>
              <a:round/>
            </a:ln>
          </p:spPr>
          <p:txBody>
            <a:bodyPr/>
            <a:lstStyle/>
            <a:p>
              <a:endParaRPr lang="en-GB"/>
            </a:p>
          </p:txBody>
        </p:sp>
        <p:sp>
          <p:nvSpPr>
            <p:cNvPr id="38" name="Rounded Rectangle 37"/>
            <p:cNvSpPr/>
            <p:nvPr/>
          </p:nvSpPr>
          <p:spPr bwMode="auto">
            <a:xfrm>
              <a:off x="177680" y="5198125"/>
              <a:ext cx="1303311" cy="1017595"/>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a:lstStyle/>
            <a:p>
              <a:pPr>
                <a:defRPr/>
              </a:pPr>
              <a:endParaRPr lang="en-GB">
                <a:cs typeface="+mn-cs"/>
              </a:endParaRPr>
            </a:p>
          </p:txBody>
        </p:sp>
        <p:sp>
          <p:nvSpPr>
            <p:cNvPr id="6189" name="Line 7"/>
            <p:cNvSpPr>
              <a:spLocks noChangeShapeType="1"/>
            </p:cNvSpPr>
            <p:nvPr/>
          </p:nvSpPr>
          <p:spPr bwMode="auto">
            <a:xfrm>
              <a:off x="1485084" y="5725342"/>
              <a:ext cx="647700" cy="0"/>
            </a:xfrm>
            <a:prstGeom prst="line">
              <a:avLst/>
            </a:prstGeom>
            <a:noFill/>
            <a:ln w="28575">
              <a:solidFill>
                <a:schemeClr val="tx1"/>
              </a:solidFill>
              <a:round/>
              <a:tailEnd type="triangle" w="lg" len="lg"/>
            </a:ln>
          </p:spPr>
          <p:txBody>
            <a:bodyPr/>
            <a:lstStyle/>
            <a:p>
              <a:endParaRPr lang="en-GB"/>
            </a:p>
          </p:txBody>
        </p:sp>
        <p:pic>
          <p:nvPicPr>
            <p:cNvPr id="6190" name="Picture 9" descr="Animation1"/>
            <p:cNvPicPr>
              <a:picLocks noChangeAspect="1" noChangeArrowheads="1" noCrop="1"/>
            </p:cNvPicPr>
            <p:nvPr/>
          </p:nvPicPr>
          <p:blipFill>
            <a:blip r:embed="rId1" cstate="print"/>
            <a:srcRect/>
            <a:stretch>
              <a:fillRect/>
            </a:stretch>
          </p:blipFill>
          <p:spPr bwMode="auto">
            <a:xfrm>
              <a:off x="261458" y="5268913"/>
              <a:ext cx="1152525" cy="896938"/>
            </a:xfrm>
            <a:prstGeom prst="rect">
              <a:avLst/>
            </a:prstGeom>
            <a:noFill/>
            <a:ln w="9525">
              <a:noFill/>
              <a:miter lim="800000"/>
              <a:headEnd/>
              <a:tailEnd/>
            </a:ln>
          </p:spPr>
        </p:pic>
        <p:pic>
          <p:nvPicPr>
            <p:cNvPr id="6191" name="Picture 10" descr="Faccia nuda"/>
            <p:cNvPicPr>
              <a:picLocks noChangeAspect="1" noChangeArrowheads="1"/>
            </p:cNvPicPr>
            <p:nvPr/>
          </p:nvPicPr>
          <p:blipFill>
            <a:blip r:embed="rId2" cstate="print"/>
            <a:srcRect l="4543" t="2251" r="3635" b="4500"/>
            <a:stretch>
              <a:fillRect/>
            </a:stretch>
          </p:blipFill>
          <p:spPr bwMode="auto">
            <a:xfrm>
              <a:off x="2199411" y="4967116"/>
              <a:ext cx="1173441" cy="1545480"/>
            </a:xfrm>
            <a:prstGeom prst="rect">
              <a:avLst/>
            </a:prstGeom>
            <a:noFill/>
            <a:ln w="28575">
              <a:noFill/>
              <a:miter lim="800000"/>
              <a:headEnd/>
              <a:tailEnd/>
            </a:ln>
          </p:spPr>
        </p:pic>
      </p:grpSp>
      <p:grpSp>
        <p:nvGrpSpPr>
          <p:cNvPr id="3" name="Group 51"/>
          <p:cNvGrpSpPr/>
          <p:nvPr/>
        </p:nvGrpSpPr>
        <p:grpSpPr bwMode="auto">
          <a:xfrm>
            <a:off x="214313" y="1714499"/>
            <a:ext cx="1946275" cy="1536700"/>
            <a:chOff x="323850" y="1714502"/>
            <a:chExt cx="1946854" cy="1536958"/>
          </a:xfrm>
        </p:grpSpPr>
        <p:sp>
          <p:nvSpPr>
            <p:cNvPr id="49" name="Rounded Rectangle 48"/>
            <p:cNvSpPr/>
            <p:nvPr/>
          </p:nvSpPr>
          <p:spPr bwMode="auto">
            <a:xfrm>
              <a:off x="357197" y="1714502"/>
              <a:ext cx="1500634" cy="500147"/>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a:lstStyle/>
            <a:p>
              <a:pPr>
                <a:defRPr/>
              </a:pPr>
              <a:endParaRPr lang="en-GB">
                <a:cs typeface="+mn-cs"/>
              </a:endParaRPr>
            </a:p>
          </p:txBody>
        </p:sp>
        <p:sp>
          <p:nvSpPr>
            <p:cNvPr id="522255" name="Rectangle 15"/>
            <p:cNvSpPr>
              <a:spLocks noChangeArrowheads="1"/>
            </p:cNvSpPr>
            <p:nvPr/>
          </p:nvSpPr>
          <p:spPr bwMode="auto">
            <a:xfrm>
              <a:off x="323850" y="1716545"/>
              <a:ext cx="1513337" cy="484268"/>
            </a:xfrm>
            <a:prstGeom prst="rect">
              <a:avLst/>
            </a:prstGeom>
            <a:noFill/>
            <a:ln w="9525">
              <a:noFill/>
              <a:miter lim="800000"/>
            </a:ln>
            <a:effectLst>
              <a:outerShdw dist="35921" dir="2700000" algn="ctr" rotWithShape="0">
                <a:srgbClr val="000000"/>
              </a:outerShdw>
            </a:effectLst>
          </p:spPr>
          <p:txBody>
            <a:bodyPr lIns="72000" tIns="72000" rIns="72000" bIns="72000" anchor="ctr" anchorCtr="1">
              <a:spAutoFit/>
            </a:bodyPr>
            <a:lstStyle/>
            <a:p>
              <a:pPr fontAlgn="auto">
                <a:spcBef>
                  <a:spcPts val="0"/>
                </a:spcBef>
                <a:spcAft>
                  <a:spcPts val="0"/>
                </a:spcAft>
                <a:defRPr/>
              </a:pPr>
              <a:r>
                <a:rPr lang="it-IT" sz="2200" b="0" dirty="0">
                  <a:solidFill>
                    <a:schemeClr val="tx2"/>
                  </a:solidFill>
                  <a:effectLst>
                    <a:outerShdw blurRad="38100" dist="38100" dir="2700000" algn="tl">
                      <a:srgbClr val="000000"/>
                    </a:outerShdw>
                  </a:effectLst>
                  <a:latin typeface="Calibri" panose="020F0502020204030204" pitchFamily="34" charset="0"/>
                  <a:cs typeface="+mn-cs"/>
                </a:rPr>
                <a:t>Scalp EEG</a:t>
              </a:r>
              <a:endParaRPr lang="en-US" sz="2200" b="0" dirty="0">
                <a:solidFill>
                  <a:schemeClr val="tx2"/>
                </a:solidFill>
                <a:latin typeface="Calibri" panose="020F0502020204030204" pitchFamily="34" charset="0"/>
                <a:cs typeface="+mn-cs"/>
              </a:endParaRPr>
            </a:p>
          </p:txBody>
        </p:sp>
        <p:sp>
          <p:nvSpPr>
            <p:cNvPr id="6186" name="Line 16"/>
            <p:cNvSpPr>
              <a:spLocks noChangeShapeType="1"/>
            </p:cNvSpPr>
            <p:nvPr/>
          </p:nvSpPr>
          <p:spPr bwMode="auto">
            <a:xfrm flipH="1" flipV="1">
              <a:off x="1694704" y="2243460"/>
              <a:ext cx="576000" cy="1008000"/>
            </a:xfrm>
            <a:prstGeom prst="line">
              <a:avLst/>
            </a:prstGeom>
            <a:noFill/>
            <a:ln w="28575">
              <a:solidFill>
                <a:schemeClr val="tx1"/>
              </a:solidFill>
              <a:round/>
              <a:tailEnd type="triangle" w="lg" len="lg"/>
            </a:ln>
          </p:spPr>
          <p:txBody>
            <a:bodyPr/>
            <a:lstStyle/>
            <a:p>
              <a:endParaRPr lang="en-GB"/>
            </a:p>
          </p:txBody>
        </p:sp>
      </p:grpSp>
      <p:sp>
        <p:nvSpPr>
          <p:cNvPr id="522246" name="Rectangle 6"/>
          <p:cNvSpPr>
            <a:spLocks noChangeArrowheads="1"/>
          </p:cNvSpPr>
          <p:nvPr/>
        </p:nvSpPr>
        <p:spPr bwMode="auto">
          <a:xfrm>
            <a:off x="161925" y="3319463"/>
            <a:ext cx="1152525" cy="712787"/>
          </a:xfrm>
          <a:prstGeom prst="rect">
            <a:avLst/>
          </a:prstGeom>
          <a:noFill/>
          <a:ln w="9525">
            <a:noFill/>
            <a:miter lim="800000"/>
          </a:ln>
          <a:effectLst>
            <a:outerShdw dist="35921" dir="2700000" algn="ctr" rotWithShape="0">
              <a:srgbClr val="000000"/>
            </a:outerShdw>
          </a:effectLst>
        </p:spPr>
        <p:txBody>
          <a:bodyPr lIns="72000" tIns="72000" rIns="72000" bIns="72000" anchor="ctr" anchorCtr="1">
            <a:spAutoFit/>
          </a:bodyPr>
          <a:lstStyle/>
          <a:p>
            <a:pPr algn="ctr" fontAlgn="auto">
              <a:lnSpc>
                <a:spcPts val="2200"/>
              </a:lnSpc>
              <a:spcBef>
                <a:spcPts val="0"/>
              </a:spcBef>
              <a:spcAft>
                <a:spcPts val="0"/>
              </a:spcAft>
              <a:defRPr/>
            </a:pPr>
            <a:r>
              <a:rPr lang="it-IT" sz="2200" b="0" dirty="0">
                <a:latin typeface="Calibri" panose="020F0502020204030204" pitchFamily="34" charset="0"/>
                <a:cs typeface="+mn-cs"/>
              </a:rPr>
              <a:t>sensory </a:t>
            </a:r>
            <a:endParaRPr lang="it-IT" sz="2200" b="0" dirty="0">
              <a:latin typeface="Calibri" panose="020F0502020204030204" pitchFamily="34" charset="0"/>
              <a:cs typeface="+mn-cs"/>
            </a:endParaRPr>
          </a:p>
          <a:p>
            <a:pPr algn="ctr" fontAlgn="auto">
              <a:lnSpc>
                <a:spcPts val="2200"/>
              </a:lnSpc>
              <a:spcBef>
                <a:spcPts val="0"/>
              </a:spcBef>
              <a:spcAft>
                <a:spcPts val="0"/>
              </a:spcAft>
              <a:defRPr/>
            </a:pPr>
            <a:r>
              <a:rPr lang="it-IT" sz="2200" b="0" dirty="0">
                <a:latin typeface="Calibri" panose="020F0502020204030204" pitchFamily="34" charset="0"/>
                <a:cs typeface="+mn-cs"/>
              </a:rPr>
              <a:t>stimulus</a:t>
            </a:r>
            <a:endParaRPr lang="en-US" sz="2200" b="0" dirty="0">
              <a:latin typeface="Calibri" panose="020F0502020204030204" pitchFamily="34" charset="0"/>
              <a:cs typeface="+mn-cs"/>
            </a:endParaRPr>
          </a:p>
        </p:txBody>
      </p:sp>
      <p:grpSp>
        <p:nvGrpSpPr>
          <p:cNvPr id="4" name="Group 50"/>
          <p:cNvGrpSpPr/>
          <p:nvPr/>
        </p:nvGrpSpPr>
        <p:grpSpPr bwMode="auto">
          <a:xfrm>
            <a:off x="1344613" y="3286125"/>
            <a:ext cx="2159000" cy="1262063"/>
            <a:chOff x="1345324" y="3286124"/>
            <a:chExt cx="2158099" cy="1261525"/>
          </a:xfrm>
        </p:grpSpPr>
        <p:sp>
          <p:nvSpPr>
            <p:cNvPr id="6180" name="Rounded Rectangle 40"/>
            <p:cNvSpPr>
              <a:spLocks noChangeArrowheads="1"/>
            </p:cNvSpPr>
            <p:nvPr/>
          </p:nvSpPr>
          <p:spPr bwMode="auto">
            <a:xfrm>
              <a:off x="2000232" y="3286124"/>
              <a:ext cx="1500198" cy="1214446"/>
            </a:xfrm>
            <a:prstGeom prst="roundRect">
              <a:avLst>
                <a:gd name="adj" fmla="val 10574"/>
              </a:avLst>
            </a:prstGeom>
            <a:solidFill>
              <a:schemeClr val="tx1"/>
            </a:solidFill>
            <a:ln w="9525" algn="ctr">
              <a:solidFill>
                <a:schemeClr val="tx1"/>
              </a:solidFill>
              <a:round/>
            </a:ln>
          </p:spPr>
          <p:txBody>
            <a:bodyPr/>
            <a:lstStyle/>
            <a:p>
              <a:endParaRPr lang="en-GB"/>
            </a:p>
          </p:txBody>
        </p:sp>
        <p:pic>
          <p:nvPicPr>
            <p:cNvPr id="6181" name="Picture 8"/>
            <p:cNvPicPr>
              <a:picLocks noChangeAspect="1" noChangeArrowheads="1"/>
            </p:cNvPicPr>
            <p:nvPr/>
          </p:nvPicPr>
          <p:blipFill>
            <a:blip r:embed="rId3" cstate="print"/>
            <a:srcRect l="1431" t="10428" r="1431" b="10428"/>
            <a:stretch>
              <a:fillRect/>
            </a:stretch>
          </p:blipFill>
          <p:spPr bwMode="auto">
            <a:xfrm>
              <a:off x="2071670" y="3369037"/>
              <a:ext cx="1398631" cy="625711"/>
            </a:xfrm>
            <a:prstGeom prst="rect">
              <a:avLst/>
            </a:prstGeom>
            <a:noFill/>
            <a:ln w="9525">
              <a:noFill/>
              <a:miter lim="800000"/>
              <a:headEnd/>
              <a:tailEnd/>
            </a:ln>
          </p:spPr>
        </p:pic>
        <p:sp>
          <p:nvSpPr>
            <p:cNvPr id="6182" name="Line 11"/>
            <p:cNvSpPr>
              <a:spLocks noChangeShapeType="1"/>
            </p:cNvSpPr>
            <p:nvPr/>
          </p:nvSpPr>
          <p:spPr bwMode="auto">
            <a:xfrm>
              <a:off x="1345324" y="3668234"/>
              <a:ext cx="647700" cy="0"/>
            </a:xfrm>
            <a:prstGeom prst="line">
              <a:avLst/>
            </a:prstGeom>
            <a:noFill/>
            <a:ln w="28575">
              <a:solidFill>
                <a:schemeClr val="tx1"/>
              </a:solidFill>
              <a:round/>
              <a:tailEnd type="triangle" w="lg" len="lg"/>
            </a:ln>
          </p:spPr>
          <p:txBody>
            <a:bodyPr/>
            <a:lstStyle/>
            <a:p>
              <a:endParaRPr lang="en-GB"/>
            </a:p>
          </p:txBody>
        </p:sp>
        <p:sp>
          <p:nvSpPr>
            <p:cNvPr id="522257" name="Rectangle 17"/>
            <p:cNvSpPr>
              <a:spLocks noChangeArrowheads="1"/>
            </p:cNvSpPr>
            <p:nvPr/>
          </p:nvSpPr>
          <p:spPr bwMode="auto">
            <a:xfrm>
              <a:off x="1989580" y="3879596"/>
              <a:ext cx="1513843" cy="668053"/>
            </a:xfrm>
            <a:prstGeom prst="rect">
              <a:avLst/>
            </a:prstGeom>
            <a:noFill/>
            <a:ln w="9525">
              <a:noFill/>
              <a:miter lim="800000"/>
            </a:ln>
            <a:effectLst>
              <a:outerShdw blurRad="50800" dist="38100" dir="2700000" algn="tl" rotWithShape="0">
                <a:prstClr val="black">
                  <a:alpha val="40000"/>
                </a:prstClr>
              </a:outerShdw>
            </a:effectLst>
          </p:spPr>
          <p:txBody>
            <a:bodyPr lIns="72000" tIns="72000" rIns="72000" bIns="72000" anchor="ctr" anchorCtr="1">
              <a:spAutoFit/>
            </a:bodyPr>
            <a:lstStyle/>
            <a:p>
              <a:pPr algn="ctr" fontAlgn="auto">
                <a:lnSpc>
                  <a:spcPts val="2000"/>
                </a:lnSpc>
                <a:spcBef>
                  <a:spcPts val="0"/>
                </a:spcBef>
                <a:spcAft>
                  <a:spcPts val="0"/>
                </a:spcAft>
                <a:defRPr/>
              </a:pPr>
              <a:r>
                <a:rPr lang="it-IT" sz="2200" b="0" dirty="0">
                  <a:solidFill>
                    <a:schemeClr val="bg2">
                      <a:lumMod val="95000"/>
                      <a:lumOff val="5000"/>
                    </a:schemeClr>
                  </a:solidFill>
                  <a:latin typeface="Calibri" panose="020F0502020204030204" pitchFamily="34" charset="0"/>
                  <a:cs typeface="+mn-cs"/>
                </a:rPr>
                <a:t>neural</a:t>
              </a:r>
              <a:br>
                <a:rPr lang="it-IT" sz="2200" b="0" dirty="0">
                  <a:solidFill>
                    <a:schemeClr val="bg2">
                      <a:lumMod val="95000"/>
                      <a:lumOff val="5000"/>
                    </a:schemeClr>
                  </a:solidFill>
                  <a:latin typeface="Calibri" panose="020F0502020204030204" pitchFamily="34" charset="0"/>
                  <a:cs typeface="+mn-cs"/>
                </a:rPr>
              </a:br>
              <a:r>
                <a:rPr lang="it-IT" sz="2200" b="0" dirty="0">
                  <a:solidFill>
                    <a:schemeClr val="bg2">
                      <a:lumMod val="95000"/>
                      <a:lumOff val="5000"/>
                    </a:schemeClr>
                  </a:solidFill>
                  <a:latin typeface="Calibri" panose="020F0502020204030204" pitchFamily="34" charset="0"/>
                  <a:cs typeface="+mn-cs"/>
                </a:rPr>
                <a:t>activity</a:t>
              </a:r>
              <a:endParaRPr lang="en-US" sz="2200" b="0" dirty="0">
                <a:solidFill>
                  <a:schemeClr val="bg2">
                    <a:lumMod val="95000"/>
                    <a:lumOff val="5000"/>
                  </a:schemeClr>
                </a:solidFill>
                <a:latin typeface="Calibri" panose="020F0502020204030204" pitchFamily="34" charset="0"/>
                <a:cs typeface="+mn-cs"/>
              </a:endParaRPr>
            </a:p>
          </p:txBody>
        </p:sp>
      </p:grpSp>
      <p:grpSp>
        <p:nvGrpSpPr>
          <p:cNvPr id="5" name="Group 57"/>
          <p:cNvGrpSpPr/>
          <p:nvPr/>
        </p:nvGrpSpPr>
        <p:grpSpPr bwMode="auto">
          <a:xfrm>
            <a:off x="3481388" y="3195638"/>
            <a:ext cx="4048125" cy="1376362"/>
            <a:chOff x="3481406" y="3195644"/>
            <a:chExt cx="4048126" cy="1376364"/>
          </a:xfrm>
        </p:grpSpPr>
        <p:sp>
          <p:nvSpPr>
            <p:cNvPr id="6175" name="Rounded Rectangle 44"/>
            <p:cNvSpPr>
              <a:spLocks noChangeArrowheads="1"/>
            </p:cNvSpPr>
            <p:nvPr/>
          </p:nvSpPr>
          <p:spPr bwMode="auto">
            <a:xfrm>
              <a:off x="5429256" y="3286124"/>
              <a:ext cx="2071702" cy="1214446"/>
            </a:xfrm>
            <a:prstGeom prst="roundRect">
              <a:avLst>
                <a:gd name="adj" fmla="val 10574"/>
              </a:avLst>
            </a:prstGeom>
            <a:solidFill>
              <a:schemeClr val="tx1"/>
            </a:solidFill>
            <a:ln w="9525" algn="ctr">
              <a:solidFill>
                <a:schemeClr val="tx1"/>
              </a:solidFill>
              <a:round/>
            </a:ln>
          </p:spPr>
          <p:txBody>
            <a:bodyPr/>
            <a:lstStyle/>
            <a:p>
              <a:endParaRPr lang="en-GB"/>
            </a:p>
          </p:txBody>
        </p:sp>
        <p:sp>
          <p:nvSpPr>
            <p:cNvPr id="522259" name="Rectangle 19"/>
            <p:cNvSpPr>
              <a:spLocks noChangeArrowheads="1"/>
            </p:cNvSpPr>
            <p:nvPr/>
          </p:nvSpPr>
          <p:spPr bwMode="auto">
            <a:xfrm>
              <a:off x="3481406" y="3195644"/>
              <a:ext cx="1871662" cy="866776"/>
            </a:xfrm>
            <a:prstGeom prst="rect">
              <a:avLst/>
            </a:prstGeom>
            <a:noFill/>
            <a:ln w="9525">
              <a:noFill/>
              <a:miter lim="800000"/>
            </a:ln>
            <a:effectLst>
              <a:outerShdw blurRad="50800" dist="38100" dir="2700000" algn="tl" rotWithShape="0">
                <a:schemeClr val="tx1">
                  <a:alpha val="40000"/>
                </a:schemeClr>
              </a:outerShdw>
            </a:effectLst>
          </p:spPr>
          <p:txBody>
            <a:bodyPr lIns="72000" tIns="252000" rIns="72000" bIns="72000" anchor="ctr" anchorCtr="1">
              <a:spAutoFit/>
            </a:bodyPr>
            <a:lstStyle/>
            <a:p>
              <a:pPr fontAlgn="auto">
                <a:lnSpc>
                  <a:spcPct val="50000"/>
                </a:lnSpc>
                <a:spcBef>
                  <a:spcPts val="0"/>
                </a:spcBef>
                <a:spcAft>
                  <a:spcPts val="0"/>
                </a:spcAft>
                <a:defRPr/>
              </a:pPr>
              <a:r>
                <a:rPr lang="it-IT" sz="2200" b="0" dirty="0">
                  <a:latin typeface="Calibri" panose="020F0502020204030204" pitchFamily="34" charset="0"/>
                  <a:cs typeface="+mn-cs"/>
                </a:rPr>
                <a:t>neurovascular</a:t>
              </a:r>
              <a:endParaRPr lang="it-IT" sz="2200" b="0" dirty="0">
                <a:latin typeface="Calibri" panose="020F0502020204030204" pitchFamily="34" charset="0"/>
                <a:cs typeface="+mn-cs"/>
              </a:endParaRPr>
            </a:p>
            <a:p>
              <a:pPr fontAlgn="auto">
                <a:lnSpc>
                  <a:spcPct val="50000"/>
                </a:lnSpc>
                <a:spcBef>
                  <a:spcPts val="0"/>
                </a:spcBef>
                <a:spcAft>
                  <a:spcPts val="0"/>
                </a:spcAft>
                <a:defRPr/>
              </a:pPr>
              <a:endParaRPr lang="it-IT" sz="2200" b="0" dirty="0">
                <a:latin typeface="Calibri" panose="020F0502020204030204" pitchFamily="34" charset="0"/>
                <a:cs typeface="+mn-cs"/>
              </a:endParaRPr>
            </a:p>
            <a:p>
              <a:pPr fontAlgn="auto">
                <a:lnSpc>
                  <a:spcPct val="50000"/>
                </a:lnSpc>
                <a:spcBef>
                  <a:spcPts val="0"/>
                </a:spcBef>
                <a:spcAft>
                  <a:spcPts val="0"/>
                </a:spcAft>
                <a:defRPr/>
              </a:pPr>
              <a:r>
                <a:rPr lang="it-IT" sz="2200" b="0" dirty="0">
                  <a:latin typeface="Calibri" panose="020F0502020204030204" pitchFamily="34" charset="0"/>
                  <a:cs typeface="+mn-cs"/>
                </a:rPr>
                <a:t>    coupling</a:t>
              </a:r>
              <a:endParaRPr lang="en-US" sz="2200" b="0" dirty="0">
                <a:latin typeface="Calibri" panose="020F0502020204030204" pitchFamily="34" charset="0"/>
                <a:cs typeface="+mn-cs"/>
              </a:endParaRPr>
            </a:p>
          </p:txBody>
        </p:sp>
        <p:sp>
          <p:nvSpPr>
            <p:cNvPr id="6177" name="Line 18"/>
            <p:cNvSpPr>
              <a:spLocks noChangeShapeType="1"/>
            </p:cNvSpPr>
            <p:nvPr/>
          </p:nvSpPr>
          <p:spPr bwMode="auto">
            <a:xfrm flipV="1">
              <a:off x="3538556" y="3678245"/>
              <a:ext cx="1871663" cy="0"/>
            </a:xfrm>
            <a:prstGeom prst="line">
              <a:avLst/>
            </a:prstGeom>
            <a:noFill/>
            <a:ln w="28575">
              <a:solidFill>
                <a:schemeClr val="tx1"/>
              </a:solidFill>
              <a:round/>
              <a:tailEnd type="triangle" w="lg" len="lg"/>
            </a:ln>
          </p:spPr>
          <p:txBody>
            <a:bodyPr/>
            <a:lstStyle/>
            <a:p>
              <a:endParaRPr lang="en-GB"/>
            </a:p>
          </p:txBody>
        </p:sp>
        <p:pic>
          <p:nvPicPr>
            <p:cNvPr id="6178" name="Picture 20"/>
            <p:cNvPicPr>
              <a:picLocks noChangeAspect="1" noChangeArrowheads="1"/>
            </p:cNvPicPr>
            <p:nvPr/>
          </p:nvPicPr>
          <p:blipFill>
            <a:blip r:embed="rId4" cstate="print"/>
            <a:srcRect l="4369" t="19380" r="2184" b="14536"/>
            <a:stretch>
              <a:fillRect/>
            </a:stretch>
          </p:blipFill>
          <p:spPr bwMode="auto">
            <a:xfrm>
              <a:off x="5578494" y="3403607"/>
              <a:ext cx="1817688" cy="579438"/>
            </a:xfrm>
            <a:prstGeom prst="rect">
              <a:avLst/>
            </a:prstGeom>
            <a:noFill/>
            <a:ln w="9525">
              <a:noFill/>
              <a:miter lim="800000"/>
              <a:headEnd/>
              <a:tailEnd/>
            </a:ln>
          </p:spPr>
        </p:pic>
        <p:sp>
          <p:nvSpPr>
            <p:cNvPr id="522261" name="Rectangle 21"/>
            <p:cNvSpPr>
              <a:spLocks noChangeArrowheads="1"/>
            </p:cNvSpPr>
            <p:nvPr/>
          </p:nvSpPr>
          <p:spPr bwMode="auto">
            <a:xfrm>
              <a:off x="5441968" y="3903670"/>
              <a:ext cx="2087564" cy="668338"/>
            </a:xfrm>
            <a:prstGeom prst="rect">
              <a:avLst/>
            </a:prstGeom>
            <a:noFill/>
            <a:ln w="9525">
              <a:noFill/>
              <a:miter lim="800000"/>
            </a:ln>
            <a:effectLst>
              <a:outerShdw blurRad="50800" dist="38100" dir="2700000" algn="tl" rotWithShape="0">
                <a:prstClr val="black">
                  <a:alpha val="40000"/>
                </a:prstClr>
              </a:outerShdw>
            </a:effectLst>
          </p:spPr>
          <p:txBody>
            <a:bodyPr lIns="72000" tIns="72000" rIns="72000" bIns="72000" anchor="ctr" anchorCtr="1">
              <a:spAutoFit/>
            </a:bodyPr>
            <a:lstStyle/>
            <a:p>
              <a:pPr algn="ctr" fontAlgn="auto">
                <a:lnSpc>
                  <a:spcPts val="2000"/>
                </a:lnSpc>
                <a:spcBef>
                  <a:spcPts val="0"/>
                </a:spcBef>
                <a:spcAft>
                  <a:spcPts val="0"/>
                </a:spcAft>
                <a:defRPr/>
              </a:pPr>
              <a:r>
                <a:rPr lang="it-IT" sz="2200" b="0" dirty="0">
                  <a:solidFill>
                    <a:schemeClr val="bg2">
                      <a:lumMod val="95000"/>
                      <a:lumOff val="5000"/>
                    </a:schemeClr>
                  </a:solidFill>
                  <a:latin typeface="Calibri" panose="020F0502020204030204" pitchFamily="34" charset="0"/>
                  <a:cs typeface="+mn-cs"/>
                </a:rPr>
                <a:t>haemodynamic    response</a:t>
              </a:r>
              <a:endParaRPr lang="en-US" sz="2200" b="0" dirty="0">
                <a:solidFill>
                  <a:schemeClr val="bg2">
                    <a:lumMod val="95000"/>
                    <a:lumOff val="5000"/>
                  </a:schemeClr>
                </a:solidFill>
                <a:latin typeface="Calibri" panose="020F0502020204030204" pitchFamily="34" charset="0"/>
                <a:cs typeface="+mn-cs"/>
              </a:endParaRPr>
            </a:p>
          </p:txBody>
        </p:sp>
      </p:grpSp>
      <p:sp>
        <p:nvSpPr>
          <p:cNvPr id="36" name="Rounded Rectangle 35"/>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0">
              <a:latin typeface="Arial" panose="020B0604020202020204" pitchFamily="34" charset="0"/>
              <a:cs typeface="+mn-cs"/>
            </a:endParaRPr>
          </a:p>
        </p:txBody>
      </p:sp>
      <p:sp>
        <p:nvSpPr>
          <p:cNvPr id="37" name="Rectangle 36"/>
          <p:cNvSpPr>
            <a:spLocks noChangeArrowheads="1"/>
          </p:cNvSpPr>
          <p:nvPr/>
        </p:nvSpPr>
        <p:spPr bwMode="auto">
          <a:xfrm>
            <a:off x="531359" y="197961"/>
            <a:ext cx="8051837"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b="0" kern="0" dirty="0">
                <a:latin typeface="Calibri" panose="020F0502020204030204" pitchFamily="34" charset="0"/>
                <a:cs typeface="+mn-cs"/>
              </a:rPr>
              <a:t>Basics concepts of functional </a:t>
            </a:r>
            <a:r>
              <a:rPr lang="en-GB" sz="2400" b="0" kern="0" dirty="0" err="1">
                <a:latin typeface="Calibri" panose="020F0502020204030204" pitchFamily="34" charset="0"/>
                <a:cs typeface="+mn-cs"/>
              </a:rPr>
              <a:t>neuroimaging</a:t>
            </a:r>
            <a:r>
              <a:rPr lang="en-GB" sz="2400" b="0" kern="0" dirty="0">
                <a:latin typeface="Calibri" panose="020F0502020204030204" pitchFamily="34" charset="0"/>
                <a:cs typeface="+mn-cs"/>
              </a:rPr>
              <a:t>: EEG </a:t>
            </a:r>
            <a:r>
              <a:rPr lang="en-GB" sz="2400" b="0" kern="0" dirty="0" err="1">
                <a:latin typeface="Calibri" panose="020F0502020204030204" pitchFamily="34" charset="0"/>
                <a:cs typeface="+mn-cs"/>
              </a:rPr>
              <a:t>vs</a:t>
            </a:r>
            <a:r>
              <a:rPr lang="en-GB" sz="2400" b="0" kern="0" dirty="0">
                <a:latin typeface="Calibri" panose="020F0502020204030204" pitchFamily="34" charset="0"/>
                <a:cs typeface="+mn-cs"/>
              </a:rPr>
              <a:t> BOLD-</a:t>
            </a:r>
            <a:r>
              <a:rPr lang="en-GB" sz="2400" b="0" kern="0" dirty="0" err="1">
                <a:latin typeface="Calibri" panose="020F0502020204030204" pitchFamily="34" charset="0"/>
                <a:cs typeface="+mn-cs"/>
              </a:rPr>
              <a:t>fMRI</a:t>
            </a:r>
            <a:endParaRPr lang="en-GB" sz="2400" b="0" kern="0" dirty="0">
              <a:latin typeface="Calibri" panose="020F0502020204030204" pitchFamily="34" charset="0"/>
              <a:cs typeface="+mn-cs"/>
            </a:endParaRPr>
          </a:p>
        </p:txBody>
      </p:sp>
      <p:grpSp>
        <p:nvGrpSpPr>
          <p:cNvPr id="6" name="Group 58"/>
          <p:cNvGrpSpPr/>
          <p:nvPr/>
        </p:nvGrpSpPr>
        <p:grpSpPr bwMode="auto">
          <a:xfrm>
            <a:off x="1779588" y="1071563"/>
            <a:ext cx="7112000" cy="1714500"/>
            <a:chOff x="1778843" y="1071546"/>
            <a:chExt cx="7112745" cy="1714512"/>
          </a:xfrm>
        </p:grpSpPr>
        <p:sp>
          <p:nvSpPr>
            <p:cNvPr id="6164" name="Line 28"/>
            <p:cNvSpPr>
              <a:spLocks noChangeShapeType="1"/>
            </p:cNvSpPr>
            <p:nvPr/>
          </p:nvSpPr>
          <p:spPr bwMode="auto">
            <a:xfrm>
              <a:off x="1778843" y="1988365"/>
              <a:ext cx="612000" cy="0"/>
            </a:xfrm>
            <a:prstGeom prst="line">
              <a:avLst/>
            </a:prstGeom>
            <a:noFill/>
            <a:ln w="28575">
              <a:solidFill>
                <a:schemeClr val="tx1"/>
              </a:solidFill>
              <a:round/>
              <a:tailEnd type="triangle" w="lg" len="lg"/>
            </a:ln>
          </p:spPr>
          <p:txBody>
            <a:bodyPr/>
            <a:lstStyle/>
            <a:p>
              <a:endParaRPr lang="en-GB"/>
            </a:p>
          </p:txBody>
        </p:sp>
        <p:sp>
          <p:nvSpPr>
            <p:cNvPr id="42" name="Rounded Rectangle 41"/>
            <p:cNvSpPr/>
            <p:nvPr/>
          </p:nvSpPr>
          <p:spPr bwMode="auto">
            <a:xfrm>
              <a:off x="2390094" y="1071546"/>
              <a:ext cx="6501494" cy="1714512"/>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a:lstStyle/>
            <a:p>
              <a:pPr>
                <a:defRPr/>
              </a:pPr>
              <a:endParaRPr lang="en-GB">
                <a:cs typeface="+mn-cs"/>
              </a:endParaRPr>
            </a:p>
          </p:txBody>
        </p:sp>
        <p:sp>
          <p:nvSpPr>
            <p:cNvPr id="6166" name="Rounded Rectangle 42"/>
            <p:cNvSpPr>
              <a:spLocks noChangeArrowheads="1"/>
            </p:cNvSpPr>
            <p:nvPr/>
          </p:nvSpPr>
          <p:spPr bwMode="auto">
            <a:xfrm>
              <a:off x="7429520" y="1178326"/>
              <a:ext cx="1373896" cy="1500198"/>
            </a:xfrm>
            <a:prstGeom prst="roundRect">
              <a:avLst>
                <a:gd name="adj" fmla="val 10574"/>
              </a:avLst>
            </a:prstGeom>
            <a:solidFill>
              <a:schemeClr val="tx1"/>
            </a:solidFill>
            <a:ln w="9525" algn="ctr">
              <a:solidFill>
                <a:schemeClr val="tx1"/>
              </a:solidFill>
              <a:round/>
            </a:ln>
          </p:spPr>
          <p:txBody>
            <a:bodyPr/>
            <a:lstStyle/>
            <a:p>
              <a:endParaRPr lang="en-GB"/>
            </a:p>
          </p:txBody>
        </p:sp>
        <p:grpSp>
          <p:nvGrpSpPr>
            <p:cNvPr id="7" name="Group 56"/>
            <p:cNvGrpSpPr/>
            <p:nvPr/>
          </p:nvGrpSpPr>
          <p:grpSpPr bwMode="auto">
            <a:xfrm>
              <a:off x="3774150" y="1178326"/>
              <a:ext cx="1369354" cy="1500198"/>
              <a:chOff x="3774150" y="1178326"/>
              <a:chExt cx="1369354" cy="1500198"/>
            </a:xfrm>
          </p:grpSpPr>
          <p:sp>
            <p:nvSpPr>
              <p:cNvPr id="6173" name="Rounded Rectangle 43"/>
              <p:cNvSpPr>
                <a:spLocks noChangeArrowheads="1"/>
              </p:cNvSpPr>
              <p:nvPr/>
            </p:nvSpPr>
            <p:spPr bwMode="auto">
              <a:xfrm>
                <a:off x="3774150" y="1178326"/>
                <a:ext cx="1369354" cy="1500198"/>
              </a:xfrm>
              <a:prstGeom prst="roundRect">
                <a:avLst>
                  <a:gd name="adj" fmla="val 10574"/>
                </a:avLst>
              </a:prstGeom>
              <a:solidFill>
                <a:schemeClr val="tx1"/>
              </a:solidFill>
              <a:ln w="9525" algn="ctr">
                <a:solidFill>
                  <a:schemeClr val="tx1"/>
                </a:solidFill>
                <a:round/>
              </a:ln>
            </p:spPr>
            <p:txBody>
              <a:bodyPr/>
              <a:lstStyle/>
              <a:p>
                <a:endParaRPr lang="en-GB"/>
              </a:p>
            </p:txBody>
          </p:sp>
          <p:pic>
            <p:nvPicPr>
              <p:cNvPr id="6174" name="Picture 12"/>
              <p:cNvPicPr>
                <a:picLocks noChangeAspect="1" noChangeArrowheads="1"/>
              </p:cNvPicPr>
              <p:nvPr/>
            </p:nvPicPr>
            <p:blipFill>
              <a:blip r:embed="rId5" cstate="print"/>
              <a:srcRect l="2785" t="2673" r="2785"/>
              <a:stretch>
                <a:fillRect/>
              </a:stretch>
            </p:blipFill>
            <p:spPr bwMode="auto">
              <a:xfrm>
                <a:off x="3813173" y="1235599"/>
                <a:ext cx="1312888" cy="1406290"/>
              </a:xfrm>
              <a:prstGeom prst="rect">
                <a:avLst/>
              </a:prstGeom>
              <a:noFill/>
              <a:ln w="9525">
                <a:noFill/>
                <a:miter lim="800000"/>
                <a:headEnd/>
                <a:tailEnd/>
              </a:ln>
            </p:spPr>
          </p:pic>
        </p:grpSp>
        <p:pic>
          <p:nvPicPr>
            <p:cNvPr id="6168" name="Picture 14"/>
            <p:cNvPicPr>
              <a:picLocks noChangeAspect="1" noChangeArrowheads="1"/>
            </p:cNvPicPr>
            <p:nvPr/>
          </p:nvPicPr>
          <p:blipFill>
            <a:blip r:embed="rId6" cstate="print"/>
            <a:srcRect l="3114" t="2776" r="6232" b="8328"/>
            <a:stretch>
              <a:fillRect/>
            </a:stretch>
          </p:blipFill>
          <p:spPr bwMode="auto">
            <a:xfrm>
              <a:off x="7523493" y="1263359"/>
              <a:ext cx="1146413" cy="1261635"/>
            </a:xfrm>
            <a:prstGeom prst="rect">
              <a:avLst/>
            </a:prstGeom>
            <a:noFill/>
            <a:ln w="9525">
              <a:noFill/>
              <a:miter lim="800000"/>
              <a:headEnd/>
              <a:tailEnd/>
            </a:ln>
          </p:spPr>
        </p:pic>
        <p:grpSp>
          <p:nvGrpSpPr>
            <p:cNvPr id="8" name="Group 57"/>
            <p:cNvGrpSpPr/>
            <p:nvPr/>
          </p:nvGrpSpPr>
          <p:grpSpPr bwMode="auto">
            <a:xfrm>
              <a:off x="5214942" y="1178326"/>
              <a:ext cx="2143140" cy="1500198"/>
              <a:chOff x="5214942" y="1178326"/>
              <a:chExt cx="2143140" cy="1500198"/>
            </a:xfrm>
          </p:grpSpPr>
          <p:sp>
            <p:nvSpPr>
              <p:cNvPr id="6171" name="Rounded Rectangle 50"/>
              <p:cNvSpPr>
                <a:spLocks noChangeArrowheads="1"/>
              </p:cNvSpPr>
              <p:nvPr/>
            </p:nvSpPr>
            <p:spPr bwMode="auto">
              <a:xfrm>
                <a:off x="5214942" y="1178326"/>
                <a:ext cx="2143140" cy="1500198"/>
              </a:xfrm>
              <a:prstGeom prst="roundRect">
                <a:avLst>
                  <a:gd name="adj" fmla="val 10574"/>
                </a:avLst>
              </a:prstGeom>
              <a:solidFill>
                <a:schemeClr val="tx1"/>
              </a:solidFill>
              <a:ln w="9525" algn="ctr">
                <a:solidFill>
                  <a:schemeClr val="tx1"/>
                </a:solidFill>
                <a:round/>
              </a:ln>
            </p:spPr>
            <p:txBody>
              <a:bodyPr/>
              <a:lstStyle/>
              <a:p>
                <a:endParaRPr lang="en-GB"/>
              </a:p>
            </p:txBody>
          </p:sp>
          <p:pic>
            <p:nvPicPr>
              <p:cNvPr id="6172" name="Picture 30"/>
              <p:cNvPicPr>
                <a:picLocks noChangeAspect="1" noChangeArrowheads="1"/>
              </p:cNvPicPr>
              <p:nvPr/>
            </p:nvPicPr>
            <p:blipFill>
              <a:blip r:embed="rId7" cstate="print"/>
              <a:srcRect r="1920"/>
              <a:stretch>
                <a:fillRect/>
              </a:stretch>
            </p:blipFill>
            <p:spPr bwMode="auto">
              <a:xfrm>
                <a:off x="5301511" y="1214422"/>
                <a:ext cx="1979673" cy="1428303"/>
              </a:xfrm>
              <a:prstGeom prst="rect">
                <a:avLst/>
              </a:prstGeom>
              <a:noFill/>
              <a:ln w="9525">
                <a:noFill/>
                <a:miter lim="800000"/>
                <a:headEnd/>
                <a:tailEnd/>
              </a:ln>
            </p:spPr>
          </p:pic>
        </p:grpSp>
        <p:pic>
          <p:nvPicPr>
            <p:cNvPr id="6170" name="Picture 5"/>
            <p:cNvPicPr>
              <a:picLocks noChangeAspect="1" noChangeArrowheads="1"/>
            </p:cNvPicPr>
            <p:nvPr/>
          </p:nvPicPr>
          <p:blipFill>
            <a:blip r:embed="rId8" cstate="print"/>
            <a:srcRect r="2197" b="13071"/>
            <a:stretch>
              <a:fillRect/>
            </a:stretch>
          </p:blipFill>
          <p:spPr bwMode="auto">
            <a:xfrm>
              <a:off x="2555076" y="1265750"/>
              <a:ext cx="1088230" cy="1377432"/>
            </a:xfrm>
            <a:prstGeom prst="rect">
              <a:avLst/>
            </a:prstGeom>
            <a:noFill/>
            <a:ln w="34925">
              <a:solidFill>
                <a:schemeClr val="tx1"/>
              </a:solidFill>
              <a:miter lim="800000"/>
              <a:headEnd/>
              <a:tailEnd/>
            </a:ln>
          </p:spPr>
        </p:pic>
      </p:grpSp>
      <p:grpSp>
        <p:nvGrpSpPr>
          <p:cNvPr id="9" name="Group 63"/>
          <p:cNvGrpSpPr/>
          <p:nvPr/>
        </p:nvGrpSpPr>
        <p:grpSpPr bwMode="auto">
          <a:xfrm>
            <a:off x="4929188" y="3357563"/>
            <a:ext cx="4130675" cy="3357562"/>
            <a:chOff x="4929190" y="3357562"/>
            <a:chExt cx="4130673" cy="3357586"/>
          </a:xfrm>
        </p:grpSpPr>
        <p:sp>
          <p:nvSpPr>
            <p:cNvPr id="46" name="Rounded Rectangle 45"/>
            <p:cNvSpPr/>
            <p:nvPr/>
          </p:nvSpPr>
          <p:spPr bwMode="auto">
            <a:xfrm>
              <a:off x="8169275" y="3357562"/>
              <a:ext cx="831850" cy="785818"/>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a:lstStyle/>
            <a:p>
              <a:pPr>
                <a:defRPr/>
              </a:pPr>
              <a:endParaRPr lang="en-GB">
                <a:cs typeface="+mn-cs"/>
              </a:endParaRPr>
            </a:p>
          </p:txBody>
        </p:sp>
        <p:sp>
          <p:nvSpPr>
            <p:cNvPr id="522267" name="Rectangle 27"/>
            <p:cNvSpPr>
              <a:spLocks noChangeArrowheads="1"/>
            </p:cNvSpPr>
            <p:nvPr/>
          </p:nvSpPr>
          <p:spPr bwMode="auto">
            <a:xfrm>
              <a:off x="8123238" y="3357562"/>
              <a:ext cx="936625" cy="822521"/>
            </a:xfrm>
            <a:prstGeom prst="rect">
              <a:avLst/>
            </a:prstGeom>
            <a:noFill/>
            <a:ln w="9525">
              <a:noFill/>
              <a:miter lim="800000"/>
            </a:ln>
            <a:effectLst>
              <a:outerShdw dist="35921" dir="2700000" algn="ctr" rotWithShape="0">
                <a:srgbClr val="000000"/>
              </a:outerShdw>
            </a:effectLst>
          </p:spPr>
          <p:txBody>
            <a:bodyPr lIns="72000" tIns="72000" rIns="72000" bIns="72000" anchor="ctr" anchorCtr="1">
              <a:spAutoFit/>
            </a:bodyPr>
            <a:lstStyle/>
            <a:p>
              <a:pPr algn="ctr" fontAlgn="auto">
                <a:spcBef>
                  <a:spcPts val="0"/>
                </a:spcBef>
                <a:spcAft>
                  <a:spcPts val="0"/>
                </a:spcAft>
                <a:defRPr/>
              </a:pPr>
              <a:r>
                <a:rPr lang="it-IT" sz="2200" b="0" dirty="0" smtClean="0">
                  <a:solidFill>
                    <a:schemeClr val="tx2"/>
                  </a:solidFill>
                  <a:effectLst>
                    <a:outerShdw blurRad="38100" dist="38100" dir="2700000" algn="tl">
                      <a:srgbClr val="000000"/>
                    </a:outerShdw>
                  </a:effectLst>
                  <a:latin typeface="Calibri" panose="020F0502020204030204" pitchFamily="34" charset="0"/>
                  <a:cs typeface="+mn-cs"/>
                </a:rPr>
                <a:t>BOLD</a:t>
              </a:r>
              <a:endParaRPr lang="it-IT" sz="2200" b="0" dirty="0">
                <a:solidFill>
                  <a:schemeClr val="tx2"/>
                </a:solidFill>
                <a:effectLst>
                  <a:outerShdw blurRad="38100" dist="38100" dir="2700000" algn="tl">
                    <a:srgbClr val="000000"/>
                  </a:outerShdw>
                </a:effectLst>
                <a:latin typeface="Calibri" panose="020F0502020204030204" pitchFamily="34" charset="0"/>
                <a:cs typeface="+mn-cs"/>
              </a:endParaRPr>
            </a:p>
            <a:p>
              <a:pPr algn="ctr" fontAlgn="auto">
                <a:spcBef>
                  <a:spcPts val="0"/>
                </a:spcBef>
                <a:spcAft>
                  <a:spcPts val="0"/>
                </a:spcAft>
                <a:defRPr/>
              </a:pPr>
              <a:r>
                <a:rPr lang="it-IT" sz="2200" b="0" dirty="0" smtClean="0">
                  <a:solidFill>
                    <a:schemeClr val="tx2"/>
                  </a:solidFill>
                  <a:effectLst>
                    <a:outerShdw blurRad="38100" dist="38100" dir="2700000" algn="tl">
                      <a:srgbClr val="000000"/>
                    </a:outerShdw>
                  </a:effectLst>
                  <a:latin typeface="Calibri" panose="020F0502020204030204" pitchFamily="34" charset="0"/>
                  <a:cs typeface="+mn-cs"/>
                </a:rPr>
                <a:t>fMRI</a:t>
              </a:r>
              <a:endParaRPr lang="en-US" sz="2200" b="0" dirty="0">
                <a:solidFill>
                  <a:schemeClr val="tx2"/>
                </a:solidFill>
                <a:latin typeface="Calibri" panose="020F0502020204030204" pitchFamily="34" charset="0"/>
                <a:cs typeface="+mn-cs"/>
              </a:endParaRPr>
            </a:p>
          </p:txBody>
        </p:sp>
        <p:sp>
          <p:nvSpPr>
            <p:cNvPr id="6158" name="Line 28"/>
            <p:cNvSpPr>
              <a:spLocks noChangeShapeType="1"/>
            </p:cNvSpPr>
            <p:nvPr/>
          </p:nvSpPr>
          <p:spPr bwMode="auto">
            <a:xfrm>
              <a:off x="7522224" y="3664580"/>
              <a:ext cx="647700" cy="0"/>
            </a:xfrm>
            <a:prstGeom prst="line">
              <a:avLst/>
            </a:prstGeom>
            <a:noFill/>
            <a:ln w="28575">
              <a:solidFill>
                <a:schemeClr val="tx1"/>
              </a:solidFill>
              <a:round/>
              <a:tailEnd type="triangle" w="lg" len="lg"/>
            </a:ln>
          </p:spPr>
          <p:txBody>
            <a:bodyPr/>
            <a:lstStyle/>
            <a:p>
              <a:endParaRPr lang="en-GB"/>
            </a:p>
          </p:txBody>
        </p:sp>
        <p:sp>
          <p:nvSpPr>
            <p:cNvPr id="6159" name="Line 29"/>
            <p:cNvSpPr>
              <a:spLocks noChangeShapeType="1"/>
            </p:cNvSpPr>
            <p:nvPr/>
          </p:nvSpPr>
          <p:spPr bwMode="auto">
            <a:xfrm>
              <a:off x="8604251" y="4164646"/>
              <a:ext cx="0" cy="684000"/>
            </a:xfrm>
            <a:prstGeom prst="line">
              <a:avLst/>
            </a:prstGeom>
            <a:noFill/>
            <a:ln w="28575">
              <a:solidFill>
                <a:schemeClr val="tx1"/>
              </a:solidFill>
              <a:round/>
              <a:tailEnd type="triangle" w="lg" len="lg"/>
            </a:ln>
          </p:spPr>
          <p:txBody>
            <a:bodyPr/>
            <a:lstStyle/>
            <a:p>
              <a:endParaRPr lang="en-GB"/>
            </a:p>
          </p:txBody>
        </p:sp>
        <p:sp>
          <p:nvSpPr>
            <p:cNvPr id="60" name="Rounded Rectangle 59"/>
            <p:cNvSpPr/>
            <p:nvPr/>
          </p:nvSpPr>
          <p:spPr bwMode="auto">
            <a:xfrm>
              <a:off x="4929190" y="4857760"/>
              <a:ext cx="4000498" cy="1857388"/>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a:lstStyle/>
            <a:p>
              <a:pPr>
                <a:defRPr/>
              </a:pPr>
              <a:endParaRPr lang="en-GB">
                <a:cs typeface="+mn-cs"/>
              </a:endParaRPr>
            </a:p>
          </p:txBody>
        </p:sp>
        <p:sp>
          <p:nvSpPr>
            <p:cNvPr id="6161" name="Rounded Rectangle 60"/>
            <p:cNvSpPr>
              <a:spLocks noChangeArrowheads="1"/>
            </p:cNvSpPr>
            <p:nvPr/>
          </p:nvSpPr>
          <p:spPr bwMode="auto">
            <a:xfrm>
              <a:off x="7464862" y="5000636"/>
              <a:ext cx="1345290" cy="1607732"/>
            </a:xfrm>
            <a:prstGeom prst="roundRect">
              <a:avLst>
                <a:gd name="adj" fmla="val 10574"/>
              </a:avLst>
            </a:prstGeom>
            <a:solidFill>
              <a:schemeClr val="tx1"/>
            </a:solidFill>
            <a:ln w="9525" algn="ctr">
              <a:solidFill>
                <a:schemeClr val="tx1"/>
              </a:solidFill>
              <a:round/>
            </a:ln>
          </p:spPr>
          <p:txBody>
            <a:bodyPr/>
            <a:lstStyle/>
            <a:p>
              <a:endParaRPr lang="en-GB"/>
            </a:p>
          </p:txBody>
        </p:sp>
        <p:pic>
          <p:nvPicPr>
            <p:cNvPr id="6162" name="Picture 24"/>
            <p:cNvPicPr>
              <a:picLocks noChangeAspect="1" noChangeArrowheads="1"/>
            </p:cNvPicPr>
            <p:nvPr/>
          </p:nvPicPr>
          <p:blipFill>
            <a:blip r:embed="rId9" cstate="print"/>
            <a:srcRect l="5553" t="2255" r="8328" b="2255"/>
            <a:stretch>
              <a:fillRect/>
            </a:stretch>
          </p:blipFill>
          <p:spPr bwMode="auto">
            <a:xfrm>
              <a:off x="7560662" y="5036645"/>
              <a:ext cx="1116974" cy="1524985"/>
            </a:xfrm>
            <a:prstGeom prst="rect">
              <a:avLst/>
            </a:prstGeom>
            <a:noFill/>
            <a:ln w="9525">
              <a:noFill/>
              <a:miter lim="800000"/>
              <a:headEnd/>
              <a:tailEnd/>
            </a:ln>
          </p:spPr>
        </p:pic>
        <p:pic>
          <p:nvPicPr>
            <p:cNvPr id="6163" name="Picture 25" descr="magnet_room"/>
            <p:cNvPicPr>
              <a:picLocks noChangeAspect="1" noChangeArrowheads="1"/>
            </p:cNvPicPr>
            <p:nvPr/>
          </p:nvPicPr>
          <p:blipFill>
            <a:blip r:embed="rId10" cstate="print"/>
            <a:srcRect/>
            <a:stretch>
              <a:fillRect/>
            </a:stretch>
          </p:blipFill>
          <p:spPr bwMode="auto">
            <a:xfrm>
              <a:off x="5076826" y="5013325"/>
              <a:ext cx="2232025" cy="1555750"/>
            </a:xfrm>
            <a:prstGeom prst="rect">
              <a:avLst/>
            </a:prstGeom>
            <a:noFill/>
            <a:ln w="25400">
              <a:solidFill>
                <a:schemeClr val="tx1"/>
              </a:solidFill>
              <a:miter lim="800000"/>
              <a:headEnd/>
              <a:tailEnd/>
            </a:ln>
          </p:spPr>
        </p:pic>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ounded Rectangle 18"/>
          <p:cNvSpPr/>
          <p:nvPr/>
        </p:nvSpPr>
        <p:spPr bwMode="auto">
          <a:xfrm>
            <a:off x="871538" y="3125781"/>
            <a:ext cx="7200900" cy="357187"/>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18" name="Rounded Rectangle 17"/>
          <p:cNvSpPr/>
          <p:nvPr/>
        </p:nvSpPr>
        <p:spPr bwMode="auto">
          <a:xfrm>
            <a:off x="214313" y="2525706"/>
            <a:ext cx="8586787" cy="500062"/>
          </a:xfrm>
          <a:prstGeom prst="roundRect">
            <a:avLst/>
          </a:prstGeom>
          <a:solidFill>
            <a:schemeClr val="accent2">
              <a:lumMod val="40000"/>
              <a:lumOff val="60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17" name="Rounded Rectangle 16"/>
          <p:cNvSpPr/>
          <p:nvPr/>
        </p:nvSpPr>
        <p:spPr bwMode="auto">
          <a:xfrm>
            <a:off x="214313" y="4929198"/>
            <a:ext cx="8586787" cy="500063"/>
          </a:xfrm>
          <a:prstGeom prst="roundRect">
            <a:avLst/>
          </a:prstGeom>
          <a:solidFill>
            <a:schemeClr val="accent2">
              <a:lumMod val="40000"/>
              <a:lumOff val="60000"/>
              <a:alpha val="30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15" name="Rounded Rectangle 14"/>
          <p:cNvSpPr/>
          <p:nvPr/>
        </p:nvSpPr>
        <p:spPr bwMode="auto">
          <a:xfrm>
            <a:off x="233363" y="1062052"/>
            <a:ext cx="8586787" cy="500062"/>
          </a:xfrm>
          <a:prstGeom prst="roundRect">
            <a:avLst/>
          </a:prstGeom>
          <a:solidFill>
            <a:schemeClr val="accent2">
              <a:lumMod val="40000"/>
              <a:lumOff val="60000"/>
              <a:alpha val="30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309251" name="Rectangle 3"/>
          <p:cNvSpPr>
            <a:spLocks noChangeArrowheads="1"/>
          </p:cNvSpPr>
          <p:nvPr/>
        </p:nvSpPr>
        <p:spPr bwMode="auto">
          <a:xfrm>
            <a:off x="180975" y="2500306"/>
            <a:ext cx="8748713" cy="500062"/>
          </a:xfrm>
          <a:prstGeom prst="rect">
            <a:avLst/>
          </a:prstGeom>
          <a:noFill/>
          <a:ln w="9525">
            <a:noFill/>
            <a:miter lim="800000"/>
          </a:ln>
          <a:effectLst>
            <a:outerShdw blurRad="50800" dist="38100" dir="2700000" sx="127000" sy="127000" algn="tl" rotWithShape="0">
              <a:prstClr val="black">
                <a:alpha val="40000"/>
              </a:prstClr>
            </a:outerShdw>
          </a:effectLst>
        </p:spPr>
        <p:txBody>
          <a:bodyPr lIns="0" tIns="46038" rIns="1296000" bIns="82800" anchor="b">
            <a:spAutoFit/>
          </a:bodyPr>
          <a:lstStyle/>
          <a:p>
            <a:pPr fontAlgn="auto">
              <a:spcBef>
                <a:spcPts val="0"/>
              </a:spcBef>
              <a:spcAft>
                <a:spcPts val="0"/>
              </a:spcAft>
              <a:defRPr/>
            </a:pPr>
            <a:r>
              <a:rPr lang="it-IT" sz="2400" dirty="0">
                <a:effectLst>
                  <a:outerShdw blurRad="38100" dist="38100" dir="2700000" algn="tl">
                    <a:srgbClr val="000000"/>
                  </a:outerShdw>
                </a:effectLst>
                <a:latin typeface="Calibri" panose="020F0502020204030204" pitchFamily="34" charset="0"/>
                <a:cs typeface="Tahoma" panose="020B0604030504040204" pitchFamily="34" charset="0"/>
              </a:rPr>
              <a:t>  </a:t>
            </a:r>
            <a:r>
              <a:rPr lang="it-IT" sz="2400" u="sng" dirty="0">
                <a:effectLst>
                  <a:outerShdw blurRad="38100" dist="38100" dir="2700000" algn="tl">
                    <a:srgbClr val="000000"/>
                  </a:outerShdw>
                </a:effectLst>
                <a:latin typeface="Calibri" panose="020F0502020204030204" pitchFamily="34" charset="0"/>
                <a:cs typeface="Tahoma" panose="020B0604030504040204" pitchFamily="34" charset="0"/>
              </a:rPr>
              <a:t>Standard-averaging and the additive noise model </a:t>
            </a:r>
            <a:endParaRPr lang="en-US" sz="2400" u="sng" dirty="0">
              <a:latin typeface="Calibri" panose="020F0502020204030204" pitchFamily="34" charset="0"/>
              <a:cs typeface="Tahoma" panose="020B0604030504040204" pitchFamily="34" charset="0"/>
            </a:endParaRPr>
          </a:p>
        </p:txBody>
      </p:sp>
      <p:sp>
        <p:nvSpPr>
          <p:cNvPr id="8" name="Rectangle 3"/>
          <p:cNvSpPr>
            <a:spLocks noChangeArrowheads="1"/>
          </p:cNvSpPr>
          <p:nvPr/>
        </p:nvSpPr>
        <p:spPr bwMode="auto">
          <a:xfrm>
            <a:off x="179388" y="4929198"/>
            <a:ext cx="8748712" cy="500063"/>
          </a:xfrm>
          <a:prstGeom prst="rect">
            <a:avLst/>
          </a:prstGeom>
          <a:noFill/>
          <a:ln w="9525">
            <a:noFill/>
            <a:miter lim="800000"/>
          </a:ln>
          <a:effectLst>
            <a:outerShdw blurRad="50800" dist="38100" dir="2700000" sx="127000" sy="127000" algn="tl" rotWithShape="0">
              <a:prstClr val="black">
                <a:alpha val="40000"/>
              </a:prstClr>
            </a:outerShdw>
          </a:effectLst>
        </p:spPr>
        <p:txBody>
          <a:bodyPr lIns="0" tIns="46038" rIns="0" bIns="82800" anchor="b">
            <a:spAutoFit/>
          </a:bodyPr>
          <a:lstStyle/>
          <a:p>
            <a:pPr fontAlgn="auto">
              <a:spcBef>
                <a:spcPts val="0"/>
              </a:spcBef>
              <a:spcAft>
                <a:spcPts val="0"/>
              </a:spcAft>
              <a:defRPr/>
            </a:pPr>
            <a:r>
              <a:rPr lang="it-IT" sz="2400" dirty="0">
                <a:effectLst>
                  <a:outerShdw blurRad="38100" dist="38100" dir="2700000" algn="tl">
                    <a:srgbClr val="000000"/>
                  </a:outerShdw>
                </a:effectLst>
                <a:latin typeface="Calibri" panose="020F0502020204030204" pitchFamily="34" charset="0"/>
                <a:cs typeface="Tahoma" panose="020B0604030504040204" pitchFamily="34" charset="0"/>
              </a:rPr>
              <a:t>  Indipendent Component Analysis (ICA) of event-related potential</a:t>
            </a:r>
            <a:endParaRPr lang="en-US" sz="2400" dirty="0">
              <a:latin typeface="Calibri" panose="020F0502020204030204" pitchFamily="34" charset="0"/>
              <a:cs typeface="Tahoma" panose="020B0604030504040204" pitchFamily="34" charset="0"/>
            </a:endParaRPr>
          </a:p>
        </p:txBody>
      </p:sp>
      <p:sp>
        <p:nvSpPr>
          <p:cNvPr id="10" name="Rectangle 3"/>
          <p:cNvSpPr>
            <a:spLocks noChangeArrowheads="1"/>
          </p:cNvSpPr>
          <p:nvPr/>
        </p:nvSpPr>
        <p:spPr bwMode="auto">
          <a:xfrm>
            <a:off x="928688" y="3097206"/>
            <a:ext cx="8001000" cy="438150"/>
          </a:xfrm>
          <a:prstGeom prst="rect">
            <a:avLst/>
          </a:prstGeom>
          <a:noFill/>
          <a:ln w="9525">
            <a:noFill/>
            <a:miter lim="800000"/>
          </a:ln>
          <a:effectLst>
            <a:outerShdw blurRad="50800" dist="38100" dir="2700000" sx="127000" sy="127000" algn="tl" rotWithShape="0">
              <a:prstClr val="black">
                <a:alpha val="40000"/>
              </a:prstClr>
            </a:outerShdw>
          </a:effectLst>
        </p:spPr>
        <p:txBody>
          <a:bodyPr lIns="0" tIns="46038" rIns="1296000" bIns="82800" anchor="b">
            <a:spAutoFit/>
          </a:bodyPr>
          <a:lstStyle/>
          <a:p>
            <a:pPr fontAlgn="auto">
              <a:spcBef>
                <a:spcPts val="0"/>
              </a:spcBef>
              <a:spcAft>
                <a:spcPts val="0"/>
              </a:spcAft>
              <a:defRPr/>
            </a:pPr>
            <a:r>
              <a:rPr lang="it-IT" sz="2000" dirty="0">
                <a:effectLst>
                  <a:outerShdw blurRad="38100" dist="38100" dir="2700000" algn="tl">
                    <a:srgbClr val="000000"/>
                  </a:outerShdw>
                </a:effectLst>
                <a:latin typeface="Calibri" panose="020F0502020204030204" pitchFamily="34" charset="0"/>
                <a:cs typeface="Tahoma" panose="020B0604030504040204" pitchFamily="34" charset="0"/>
              </a:rPr>
              <a:t>  Problem </a:t>
            </a:r>
            <a:r>
              <a:rPr lang="en-GB" sz="2000" dirty="0">
                <a:effectLst>
                  <a:outerShdw blurRad="38100" dist="38100" dir="2700000" algn="tl">
                    <a:srgbClr val="000000"/>
                  </a:outerShdw>
                </a:effectLst>
                <a:latin typeface="Calibri" panose="020F0502020204030204" pitchFamily="34" charset="0"/>
                <a:cs typeface="Tahoma" panose="020B0604030504040204" pitchFamily="34" charset="0"/>
              </a:rPr>
              <a:t>#1: Temporal jitter</a:t>
            </a:r>
            <a:endParaRPr lang="en-US" sz="2000" dirty="0">
              <a:latin typeface="Calibri" panose="020F0502020204030204" pitchFamily="34" charset="0"/>
              <a:cs typeface="Tahoma" panose="020B0604030504040204" pitchFamily="34" charset="0"/>
            </a:endParaRPr>
          </a:p>
        </p:txBody>
      </p:sp>
      <p:sp>
        <p:nvSpPr>
          <p:cNvPr id="11" name="Rectangle 3"/>
          <p:cNvSpPr>
            <a:spLocks noChangeArrowheads="1"/>
          </p:cNvSpPr>
          <p:nvPr/>
        </p:nvSpPr>
        <p:spPr bwMode="auto">
          <a:xfrm>
            <a:off x="928688" y="3597268"/>
            <a:ext cx="8001000" cy="438150"/>
          </a:xfrm>
          <a:prstGeom prst="rect">
            <a:avLst/>
          </a:prstGeom>
          <a:noFill/>
          <a:ln w="9525">
            <a:noFill/>
            <a:miter lim="800000"/>
          </a:ln>
          <a:effectLst>
            <a:outerShdw blurRad="50800" dist="38100" dir="2700000" sx="127000" sy="127000" algn="tl" rotWithShape="0">
              <a:prstClr val="black">
                <a:alpha val="40000"/>
              </a:prstClr>
            </a:outerShdw>
          </a:effectLst>
        </p:spPr>
        <p:txBody>
          <a:bodyPr lIns="0" tIns="46038" rIns="1296000" bIns="82800" anchor="b">
            <a:spAutoFit/>
          </a:bodyPr>
          <a:lstStyle/>
          <a:p>
            <a:pPr fontAlgn="auto">
              <a:spcBef>
                <a:spcPts val="0"/>
              </a:spcBef>
              <a:spcAft>
                <a:spcPts val="0"/>
              </a:spcAft>
              <a:defRPr/>
            </a:pPr>
            <a:r>
              <a:rPr lang="it-IT" sz="2000" dirty="0">
                <a:effectLst>
                  <a:outerShdw blurRad="38100" dist="38100" dir="2700000" algn="tl">
                    <a:srgbClr val="000000"/>
                  </a:outerShdw>
                </a:effectLst>
                <a:latin typeface="Calibri" panose="020F0502020204030204" pitchFamily="34" charset="0"/>
                <a:cs typeface="Tahoma" panose="020B0604030504040204" pitchFamily="34" charset="0"/>
              </a:rPr>
              <a:t>  Problem </a:t>
            </a:r>
            <a:r>
              <a:rPr lang="en-GB" sz="2000" dirty="0">
                <a:effectLst>
                  <a:outerShdw blurRad="38100" dist="38100" dir="2700000" algn="tl">
                    <a:srgbClr val="000000"/>
                  </a:outerShdw>
                </a:effectLst>
                <a:latin typeface="Calibri" panose="020F0502020204030204" pitchFamily="34" charset="0"/>
                <a:cs typeface="Tahoma" panose="020B0604030504040204" pitchFamily="34" charset="0"/>
              </a:rPr>
              <a:t>#2: Event-related modulation of oscillations (ERD/ERS)</a:t>
            </a:r>
            <a:endParaRPr lang="en-US" sz="2000" dirty="0">
              <a:latin typeface="Calibri" panose="020F0502020204030204" pitchFamily="34" charset="0"/>
              <a:cs typeface="Tahoma" panose="020B0604030504040204" pitchFamily="34" charset="0"/>
            </a:endParaRPr>
          </a:p>
        </p:txBody>
      </p:sp>
      <p:sp>
        <p:nvSpPr>
          <p:cNvPr id="12" name="Rectangle 3"/>
          <p:cNvSpPr>
            <a:spLocks noChangeArrowheads="1"/>
          </p:cNvSpPr>
          <p:nvPr/>
        </p:nvSpPr>
        <p:spPr bwMode="auto">
          <a:xfrm>
            <a:off x="928688" y="4097331"/>
            <a:ext cx="8001000" cy="438150"/>
          </a:xfrm>
          <a:prstGeom prst="rect">
            <a:avLst/>
          </a:prstGeom>
          <a:noFill/>
          <a:ln w="9525">
            <a:noFill/>
            <a:miter lim="800000"/>
          </a:ln>
          <a:effectLst>
            <a:outerShdw blurRad="50800" dist="38100" dir="2700000" sx="127000" sy="127000" algn="tl" rotWithShape="0">
              <a:prstClr val="black">
                <a:alpha val="40000"/>
              </a:prstClr>
            </a:outerShdw>
          </a:effectLst>
        </p:spPr>
        <p:txBody>
          <a:bodyPr lIns="0" tIns="46038" rIns="1296000" bIns="82800" anchor="b">
            <a:spAutoFit/>
          </a:bodyPr>
          <a:lstStyle/>
          <a:p>
            <a:pPr fontAlgn="auto">
              <a:spcBef>
                <a:spcPts val="0"/>
              </a:spcBef>
              <a:spcAft>
                <a:spcPts val="0"/>
              </a:spcAft>
              <a:defRPr/>
            </a:pPr>
            <a:r>
              <a:rPr lang="it-IT" sz="2000" dirty="0">
                <a:effectLst>
                  <a:outerShdw blurRad="38100" dist="38100" dir="2700000" algn="tl">
                    <a:srgbClr val="000000"/>
                  </a:outerShdw>
                </a:effectLst>
                <a:latin typeface="Calibri" panose="020F0502020204030204" pitchFamily="34" charset="0"/>
                <a:cs typeface="Tahoma" panose="020B0604030504040204" pitchFamily="34" charset="0"/>
              </a:rPr>
              <a:t>  Problem </a:t>
            </a:r>
            <a:r>
              <a:rPr lang="en-GB" sz="2000" dirty="0">
                <a:effectLst>
                  <a:outerShdw blurRad="38100" dist="38100" dir="2700000" algn="tl">
                    <a:srgbClr val="000000"/>
                  </a:outerShdw>
                </a:effectLst>
                <a:latin typeface="Calibri" panose="020F0502020204030204" pitchFamily="34" charset="0"/>
                <a:cs typeface="Tahoma" panose="020B0604030504040204" pitchFamily="34" charset="0"/>
              </a:rPr>
              <a:t>#3: Phase resetting</a:t>
            </a:r>
            <a:endParaRPr lang="en-US" sz="2000" dirty="0">
              <a:latin typeface="Calibri" panose="020F0502020204030204" pitchFamily="34" charset="0"/>
              <a:cs typeface="Tahoma" panose="020B0604030504040204" pitchFamily="34" charset="0"/>
            </a:endParaRPr>
          </a:p>
        </p:txBody>
      </p:sp>
      <p:sp>
        <p:nvSpPr>
          <p:cNvPr id="13" name="Rectangle 3"/>
          <p:cNvSpPr>
            <a:spLocks noChangeArrowheads="1"/>
          </p:cNvSpPr>
          <p:nvPr/>
        </p:nvSpPr>
        <p:spPr bwMode="auto">
          <a:xfrm>
            <a:off x="214313" y="1062052"/>
            <a:ext cx="8748712" cy="500062"/>
          </a:xfrm>
          <a:prstGeom prst="rect">
            <a:avLst/>
          </a:prstGeom>
          <a:noFill/>
          <a:ln w="9525">
            <a:noFill/>
            <a:miter lim="800000"/>
          </a:ln>
          <a:effectLst>
            <a:outerShdw blurRad="50800" dist="38100" dir="2700000" sx="127000" sy="127000" algn="tl" rotWithShape="0">
              <a:prstClr val="black">
                <a:alpha val="40000"/>
              </a:prstClr>
            </a:outerShdw>
          </a:effectLst>
        </p:spPr>
        <p:txBody>
          <a:bodyPr lIns="0" tIns="46038" rIns="1296000" bIns="82800" anchor="b">
            <a:spAutoFit/>
          </a:bodyPr>
          <a:lstStyle/>
          <a:p>
            <a:pPr fontAlgn="auto">
              <a:spcBef>
                <a:spcPts val="0"/>
              </a:spcBef>
              <a:spcAft>
                <a:spcPts val="0"/>
              </a:spcAft>
              <a:defRPr/>
            </a:pPr>
            <a:r>
              <a:rPr lang="it-IT" sz="2400" dirty="0">
                <a:effectLst>
                  <a:outerShdw blurRad="38100" dist="38100" dir="2700000" algn="tl">
                    <a:srgbClr val="000000"/>
                  </a:outerShdw>
                </a:effectLst>
                <a:latin typeface="Calibri" panose="020F0502020204030204" pitchFamily="34" charset="0"/>
                <a:cs typeface="Tahoma" panose="020B0604030504040204" pitchFamily="34" charset="0"/>
              </a:rPr>
              <a:t>  Neural origin of the EEG signal: what are we measuring?</a:t>
            </a:r>
            <a:endParaRPr lang="en-US" sz="2400" dirty="0">
              <a:latin typeface="Calibri" panose="020F0502020204030204" pitchFamily="34" charset="0"/>
              <a:cs typeface="Tahoma" panose="020B0604030504040204" pitchFamily="34" charset="0"/>
            </a:endParaRPr>
          </a:p>
        </p:txBody>
      </p:sp>
      <p:sp>
        <p:nvSpPr>
          <p:cNvPr id="14" name="Rectangle 3"/>
          <p:cNvSpPr>
            <a:spLocks noChangeArrowheads="1"/>
          </p:cNvSpPr>
          <p:nvPr/>
        </p:nvSpPr>
        <p:spPr bwMode="auto">
          <a:xfrm>
            <a:off x="-214313" y="142875"/>
            <a:ext cx="10001251" cy="560388"/>
          </a:xfrm>
          <a:prstGeom prst="rect">
            <a:avLst/>
          </a:prstGeom>
          <a:solidFill>
            <a:srgbClr val="002060">
              <a:alpha val="40000"/>
            </a:srgbClr>
          </a:solidFill>
          <a:ln w="9525">
            <a:solidFill>
              <a:schemeClr val="tx1"/>
            </a:solidFill>
            <a:miter lim="800000"/>
          </a:ln>
          <a:effectLst>
            <a:outerShdw blurRad="50800" dist="38100" dir="2700000" sx="127000" sy="127000" algn="tl" rotWithShape="0">
              <a:prstClr val="black">
                <a:alpha val="40000"/>
              </a:prstClr>
            </a:outerShdw>
          </a:effectLst>
        </p:spPr>
        <p:txBody>
          <a:bodyPr lIns="0" tIns="46038" rIns="0" bIns="82800" anchor="b">
            <a:spAutoFit/>
          </a:bodyPr>
          <a:lstStyle/>
          <a:p>
            <a:pPr fontAlgn="auto">
              <a:spcBef>
                <a:spcPts val="0"/>
              </a:spcBef>
              <a:spcAft>
                <a:spcPts val="0"/>
              </a:spcAft>
              <a:defRPr/>
            </a:pPr>
            <a:r>
              <a:rPr lang="it-IT" sz="2800" dirty="0">
                <a:effectLst>
                  <a:outerShdw blurRad="38100" dist="38100" dir="2700000" algn="tl">
                    <a:srgbClr val="000000"/>
                  </a:outerShdw>
                </a:effectLst>
                <a:latin typeface="Calibri" panose="020F0502020204030204" pitchFamily="34" charset="0"/>
                <a:cs typeface="Tahoma" panose="020B0604030504040204" pitchFamily="34" charset="0"/>
              </a:rPr>
              <a:t>       Event-related brain potentials: beyond standard averaging</a:t>
            </a:r>
            <a:endParaRPr lang="en-US" sz="2800" dirty="0">
              <a:latin typeface="Calibri" panose="020F0502020204030204" pitchFamily="34" charset="0"/>
              <a:cs typeface="Tahoma" panose="020B0604030504040204" pitchFamily="34" charset="0"/>
            </a:endParaRPr>
          </a:p>
        </p:txBody>
      </p:sp>
      <p:sp>
        <p:nvSpPr>
          <p:cNvPr id="20" name="Rounded Rectangle 19"/>
          <p:cNvSpPr/>
          <p:nvPr/>
        </p:nvSpPr>
        <p:spPr bwMode="auto">
          <a:xfrm>
            <a:off x="233363" y="1776428"/>
            <a:ext cx="8586787" cy="500062"/>
          </a:xfrm>
          <a:prstGeom prst="roundRect">
            <a:avLst/>
          </a:prstGeom>
          <a:solidFill>
            <a:schemeClr val="accent2">
              <a:lumMod val="40000"/>
              <a:lumOff val="60000"/>
              <a:alpha val="30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21" name="Rectangle 3"/>
          <p:cNvSpPr>
            <a:spLocks noChangeArrowheads="1"/>
          </p:cNvSpPr>
          <p:nvPr/>
        </p:nvSpPr>
        <p:spPr bwMode="auto">
          <a:xfrm>
            <a:off x="214313" y="1776428"/>
            <a:ext cx="8748712" cy="500062"/>
          </a:xfrm>
          <a:prstGeom prst="rect">
            <a:avLst/>
          </a:prstGeom>
          <a:noFill/>
          <a:ln w="9525">
            <a:noFill/>
            <a:miter lim="800000"/>
          </a:ln>
          <a:effectLst>
            <a:outerShdw blurRad="50800" dist="38100" dir="2700000" sx="127000" sy="127000" algn="tl" rotWithShape="0">
              <a:prstClr val="black">
                <a:alpha val="40000"/>
              </a:prstClr>
            </a:outerShdw>
          </a:effectLst>
        </p:spPr>
        <p:txBody>
          <a:bodyPr lIns="0" tIns="46038" rIns="1296000" bIns="82800" anchor="b">
            <a:spAutoFit/>
          </a:bodyPr>
          <a:lstStyle/>
          <a:p>
            <a:pPr fontAlgn="auto">
              <a:spcBef>
                <a:spcPts val="0"/>
              </a:spcBef>
              <a:spcAft>
                <a:spcPts val="0"/>
              </a:spcAft>
              <a:defRPr/>
            </a:pPr>
            <a:r>
              <a:rPr lang="it-IT" sz="2400" dirty="0">
                <a:effectLst>
                  <a:outerShdw blurRad="38100" dist="38100" dir="2700000" algn="tl">
                    <a:srgbClr val="000000"/>
                  </a:outerShdw>
                </a:effectLst>
                <a:latin typeface="Calibri" panose="020F0502020204030204" pitchFamily="34" charset="0"/>
                <a:cs typeface="Tahoma" panose="020B0604030504040204" pitchFamily="34" charset="0"/>
              </a:rPr>
              <a:t>  Basics of filtering and averaging</a:t>
            </a:r>
            <a:endParaRPr lang="en-US" sz="2400" dirty="0">
              <a:latin typeface="Calibri" panose="020F0502020204030204" pitchFamily="34" charset="0"/>
              <a:cs typeface="Tahoma" panose="020B060403050404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1" cstate="print"/>
          <a:srcRect/>
          <a:stretch>
            <a:fillRect/>
          </a:stretch>
        </p:blipFill>
        <p:spPr bwMode="auto">
          <a:xfrm>
            <a:off x="271463" y="857250"/>
            <a:ext cx="4872037" cy="5718175"/>
          </a:xfrm>
          <a:prstGeom prst="rect">
            <a:avLst/>
          </a:prstGeom>
          <a:noFill/>
          <a:ln w="9525">
            <a:noFill/>
            <a:miter lim="800000"/>
            <a:headEnd/>
            <a:tailEnd/>
          </a:ln>
        </p:spPr>
      </p:pic>
      <p:pic>
        <p:nvPicPr>
          <p:cNvPr id="8195" name="Picture 3"/>
          <p:cNvPicPr>
            <a:picLocks noChangeAspect="1" noChangeArrowheads="1"/>
          </p:cNvPicPr>
          <p:nvPr/>
        </p:nvPicPr>
        <p:blipFill>
          <a:blip r:embed="rId2" cstate="print"/>
          <a:srcRect/>
          <a:stretch>
            <a:fillRect/>
          </a:stretch>
        </p:blipFill>
        <p:spPr bwMode="auto">
          <a:xfrm>
            <a:off x="2944813" y="858838"/>
            <a:ext cx="2147887" cy="5722937"/>
          </a:xfrm>
          <a:prstGeom prst="rect">
            <a:avLst/>
          </a:prstGeom>
          <a:noFill/>
          <a:ln w="9525">
            <a:noFill/>
            <a:miter lim="800000"/>
            <a:headEnd/>
            <a:tailEnd/>
          </a:ln>
        </p:spPr>
      </p:pic>
      <p:pic>
        <p:nvPicPr>
          <p:cNvPr id="8197" name="Picture 5"/>
          <p:cNvPicPr>
            <a:picLocks noChangeAspect="1" noChangeArrowheads="1"/>
          </p:cNvPicPr>
          <p:nvPr/>
        </p:nvPicPr>
        <p:blipFill>
          <a:blip r:embed="rId3" cstate="print"/>
          <a:srcRect/>
          <a:stretch>
            <a:fillRect/>
          </a:stretch>
        </p:blipFill>
        <p:spPr bwMode="auto">
          <a:xfrm>
            <a:off x="214313" y="4052888"/>
            <a:ext cx="3594100" cy="2376487"/>
          </a:xfrm>
          <a:prstGeom prst="rect">
            <a:avLst/>
          </a:prstGeom>
          <a:noFill/>
          <a:ln w="19050">
            <a:solidFill>
              <a:schemeClr val="bg1">
                <a:lumMod val="75000"/>
              </a:schemeClr>
            </a:solidFill>
            <a:miter lim="800000"/>
            <a:headEnd/>
            <a:tailEnd/>
          </a:ln>
          <a:effectLst/>
        </p:spPr>
      </p:pic>
      <p:pic>
        <p:nvPicPr>
          <p:cNvPr id="8198" name="Picture 6"/>
          <p:cNvPicPr>
            <a:picLocks noChangeAspect="1" noChangeArrowheads="1"/>
          </p:cNvPicPr>
          <p:nvPr/>
        </p:nvPicPr>
        <p:blipFill>
          <a:blip r:embed="rId4" cstate="print"/>
          <a:srcRect/>
          <a:stretch>
            <a:fillRect/>
          </a:stretch>
        </p:blipFill>
        <p:spPr bwMode="auto">
          <a:xfrm>
            <a:off x="4000500" y="4051300"/>
            <a:ext cx="3557588" cy="2374900"/>
          </a:xfrm>
          <a:prstGeom prst="rect">
            <a:avLst/>
          </a:prstGeom>
          <a:noFill/>
          <a:ln w="19050">
            <a:solidFill>
              <a:schemeClr val="bg1">
                <a:lumMod val="75000"/>
              </a:schemeClr>
            </a:solidFill>
            <a:miter lim="800000"/>
            <a:headEnd/>
            <a:tailEnd/>
          </a:ln>
          <a:effectLst/>
        </p:spPr>
      </p:pic>
      <p:grpSp>
        <p:nvGrpSpPr>
          <p:cNvPr id="2" name="Group 10"/>
          <p:cNvGrpSpPr/>
          <p:nvPr/>
        </p:nvGrpSpPr>
        <p:grpSpPr bwMode="auto">
          <a:xfrm>
            <a:off x="5264150" y="1000125"/>
            <a:ext cx="4094163" cy="5483225"/>
            <a:chOff x="5264150" y="1000108"/>
            <a:chExt cx="4094196" cy="5483040"/>
          </a:xfrm>
        </p:grpSpPr>
        <p:pic>
          <p:nvPicPr>
            <p:cNvPr id="25609" name="Picture 3"/>
            <p:cNvPicPr>
              <a:picLocks noChangeAspect="1" noChangeArrowheads="1"/>
            </p:cNvPicPr>
            <p:nvPr/>
          </p:nvPicPr>
          <p:blipFill>
            <a:blip r:embed="rId5" cstate="print"/>
            <a:srcRect/>
            <a:stretch>
              <a:fillRect/>
            </a:stretch>
          </p:blipFill>
          <p:spPr bwMode="auto">
            <a:xfrm>
              <a:off x="5264150" y="1000108"/>
              <a:ext cx="3665568" cy="5125850"/>
            </a:xfrm>
            <a:prstGeom prst="rect">
              <a:avLst/>
            </a:prstGeom>
            <a:noFill/>
            <a:ln w="9525">
              <a:noFill/>
              <a:miter lim="800000"/>
              <a:headEnd/>
              <a:tailEnd/>
            </a:ln>
          </p:spPr>
        </p:pic>
        <p:sp>
          <p:nvSpPr>
            <p:cNvPr id="10" name="Text Box 7"/>
            <p:cNvSpPr txBox="1">
              <a:spLocks noChangeArrowheads="1"/>
            </p:cNvSpPr>
            <p:nvPr/>
          </p:nvSpPr>
          <p:spPr bwMode="auto">
            <a:xfrm>
              <a:off x="5570540" y="6146609"/>
              <a:ext cx="3787806" cy="336539"/>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sz="1600" dirty="0">
                  <a:effectLst>
                    <a:outerShdw blurRad="38100" dist="38100" dir="2700000" algn="tl">
                      <a:srgbClr val="000000"/>
                    </a:outerShdw>
                  </a:effectLst>
                  <a:latin typeface="Calibri" panose="020F0502020204030204" pitchFamily="34" charset="0"/>
                </a:rPr>
                <a:t>(Iannetti et al, </a:t>
              </a:r>
              <a:r>
                <a:rPr lang="it-IT" altLang="it-IT" sz="1600" i="1" dirty="0">
                  <a:effectLst>
                    <a:outerShdw blurRad="38100" dist="38100" dir="2700000" algn="tl">
                      <a:srgbClr val="000000"/>
                    </a:outerShdw>
                  </a:effectLst>
                  <a:latin typeface="Calibri" panose="020F0502020204030204" pitchFamily="34" charset="0"/>
                </a:rPr>
                <a:t>Neuroscience </a:t>
              </a:r>
              <a:r>
                <a:rPr lang="it-IT" altLang="it-IT" sz="1600" dirty="0">
                  <a:effectLst>
                    <a:outerShdw blurRad="38100" dist="38100" dir="2700000" algn="tl">
                      <a:srgbClr val="000000"/>
                    </a:outerShdw>
                  </a:effectLst>
                  <a:latin typeface="Calibri" panose="020F0502020204030204" pitchFamily="34" charset="0"/>
                </a:rPr>
                <a:t>2005)</a:t>
              </a:r>
              <a:endParaRPr lang="it-IT" altLang="it-IT" sz="1600" dirty="0">
                <a:effectLst>
                  <a:outerShdw blurRad="38100" dist="38100" dir="2700000" algn="tl">
                    <a:srgbClr val="000000"/>
                  </a:outerShdw>
                </a:effectLst>
                <a:latin typeface="Calibri" panose="020F0502020204030204" pitchFamily="34" charset="0"/>
              </a:endParaRPr>
            </a:p>
          </p:txBody>
        </p:sp>
      </p:grpSp>
      <p:sp>
        <p:nvSpPr>
          <p:cNvPr id="14" name="Rounded Rectangle 13"/>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15" name="Rectangle 14"/>
          <p:cNvSpPr>
            <a:spLocks noChangeArrowheads="1"/>
          </p:cNvSpPr>
          <p:nvPr/>
        </p:nvSpPr>
        <p:spPr bwMode="auto">
          <a:xfrm>
            <a:off x="2717800" y="185738"/>
            <a:ext cx="3711575"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latin typeface="Calibri" panose="020F0502020204030204" pitchFamily="34" charset="0"/>
              </a:rPr>
              <a:t>problem #1: temporal jitter</a:t>
            </a:r>
            <a:endParaRPr lang="en-GB" sz="2400" kern="0" dirty="0">
              <a:latin typeface="Calibri" panose="020F050202020403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19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19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8197"/>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81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214313" y="6000750"/>
            <a:ext cx="8715375" cy="708025"/>
          </a:xfrm>
          <a:prstGeom prst="rect">
            <a:avLst/>
          </a:prstGeom>
          <a:noFill/>
          <a:ln w="9525">
            <a:noFill/>
            <a:miter lim="800000"/>
          </a:ln>
        </p:spPr>
        <p:txBody>
          <a:bodyPr>
            <a:spAutoFit/>
          </a:bodyPr>
          <a:lstStyle/>
          <a:p>
            <a:pPr algn="ctr"/>
            <a:r>
              <a:rPr lang="en-US" sz="2000" dirty="0">
                <a:latin typeface="Calibri" panose="020F0502020204030204" pitchFamily="34" charset="0"/>
              </a:rPr>
              <a:t>In order to rule out any contribution of jitter-dependent amplitude reduction of standard averages, all responses should be </a:t>
            </a:r>
            <a:r>
              <a:rPr lang="en-US" sz="2000" dirty="0" err="1">
                <a:solidFill>
                  <a:schemeClr val="tx2"/>
                </a:solidFill>
                <a:latin typeface="Calibri" panose="020F0502020204030204" pitchFamily="34" charset="0"/>
              </a:rPr>
              <a:t>analysed</a:t>
            </a:r>
            <a:r>
              <a:rPr lang="en-US" sz="2000" dirty="0">
                <a:solidFill>
                  <a:schemeClr val="tx2"/>
                </a:solidFill>
                <a:latin typeface="Calibri" panose="020F0502020204030204" pitchFamily="34" charset="0"/>
              </a:rPr>
              <a:t> at single-trial level</a:t>
            </a:r>
            <a:endParaRPr lang="en-GB" sz="2000" dirty="0">
              <a:solidFill>
                <a:schemeClr val="tx2"/>
              </a:solidFill>
              <a:latin typeface="Calibri" panose="020F0502020204030204" pitchFamily="34" charset="0"/>
            </a:endParaRPr>
          </a:p>
        </p:txBody>
      </p:sp>
      <p:pic>
        <p:nvPicPr>
          <p:cNvPr id="2050" name="Picture 2"/>
          <p:cNvPicPr>
            <a:picLocks noChangeAspect="1" noChangeArrowheads="1"/>
          </p:cNvPicPr>
          <p:nvPr/>
        </p:nvPicPr>
        <p:blipFill>
          <a:blip r:embed="rId1" cstate="print"/>
          <a:srcRect/>
          <a:stretch>
            <a:fillRect/>
          </a:stretch>
        </p:blipFill>
        <p:spPr bwMode="auto">
          <a:xfrm>
            <a:off x="500063" y="1000125"/>
            <a:ext cx="3452812" cy="4929188"/>
          </a:xfrm>
          <a:prstGeom prst="rect">
            <a:avLst/>
          </a:prstGeom>
          <a:noFill/>
          <a:ln w="9525">
            <a:noFill/>
            <a:miter lim="800000"/>
            <a:headEnd/>
            <a:tailEnd/>
          </a:ln>
        </p:spPr>
      </p:pic>
      <p:sp>
        <p:nvSpPr>
          <p:cNvPr id="26628" name="Rectangle 7"/>
          <p:cNvSpPr>
            <a:spLocks noChangeArrowheads="1"/>
          </p:cNvSpPr>
          <p:nvPr/>
        </p:nvSpPr>
        <p:spPr bwMode="auto">
          <a:xfrm>
            <a:off x="4214813" y="1071563"/>
            <a:ext cx="4714875" cy="2555875"/>
          </a:xfrm>
          <a:prstGeom prst="rect">
            <a:avLst/>
          </a:prstGeom>
          <a:noFill/>
          <a:ln w="9525">
            <a:noFill/>
            <a:miter lim="800000"/>
          </a:ln>
        </p:spPr>
        <p:txBody>
          <a:bodyPr>
            <a:spAutoFit/>
          </a:bodyPr>
          <a:lstStyle/>
          <a:p>
            <a:r>
              <a:rPr lang="en-US" sz="2000">
                <a:latin typeface="Calibri" panose="020F0502020204030204" pitchFamily="34" charset="0"/>
              </a:rPr>
              <a:t>When jitter at single-trial level is different between conditions, traditional averaging could reveal </a:t>
            </a:r>
            <a:r>
              <a:rPr lang="en-US" sz="2000">
                <a:solidFill>
                  <a:schemeClr val="tx2"/>
                </a:solidFill>
                <a:latin typeface="Calibri" panose="020F0502020204030204" pitchFamily="34" charset="0"/>
              </a:rPr>
              <a:t>spurious differences</a:t>
            </a:r>
            <a:r>
              <a:rPr lang="en-US" sz="2000">
                <a:latin typeface="Calibri" panose="020F0502020204030204" pitchFamily="34" charset="0"/>
              </a:rPr>
              <a:t>.</a:t>
            </a:r>
            <a:endParaRPr lang="en-US" sz="2000">
              <a:latin typeface="Calibri" panose="020F0502020204030204" pitchFamily="34" charset="0"/>
            </a:endParaRPr>
          </a:p>
          <a:p>
            <a:endParaRPr lang="en-US" sz="2000">
              <a:latin typeface="Calibri" panose="020F0502020204030204" pitchFamily="34" charset="0"/>
            </a:endParaRPr>
          </a:p>
          <a:p>
            <a:r>
              <a:rPr lang="en-US" sz="2000">
                <a:latin typeface="Calibri" panose="020F0502020204030204" pitchFamily="34" charset="0"/>
              </a:rPr>
              <a:t>These differences are a potentially important </a:t>
            </a:r>
            <a:r>
              <a:rPr lang="en-US" sz="2000">
                <a:solidFill>
                  <a:schemeClr val="tx2"/>
                </a:solidFill>
                <a:latin typeface="Calibri" panose="020F0502020204030204" pitchFamily="34" charset="0"/>
              </a:rPr>
              <a:t>confounding factor </a:t>
            </a:r>
            <a:r>
              <a:rPr lang="en-US" sz="2000">
                <a:latin typeface="Calibri" panose="020F0502020204030204" pitchFamily="34" charset="0"/>
              </a:rPr>
              <a:t>that </a:t>
            </a:r>
            <a:r>
              <a:rPr lang="en-US" sz="2000">
                <a:solidFill>
                  <a:schemeClr val="tx2"/>
                </a:solidFill>
                <a:latin typeface="Calibri" panose="020F0502020204030204" pitchFamily="34" charset="0"/>
              </a:rPr>
              <a:t>must be taken into account</a:t>
            </a:r>
            <a:r>
              <a:rPr lang="en-US" sz="2000">
                <a:latin typeface="Calibri" panose="020F0502020204030204" pitchFamily="34" charset="0"/>
              </a:rPr>
              <a:t> to allow safe inference of physiological results.</a:t>
            </a:r>
            <a:endParaRPr lang="en-US" sz="2000">
              <a:latin typeface="Calibri" panose="020F0502020204030204" pitchFamily="34" charset="0"/>
            </a:endParaRPr>
          </a:p>
        </p:txBody>
      </p:sp>
      <p:sp>
        <p:nvSpPr>
          <p:cNvPr id="8" name="Text Box 7"/>
          <p:cNvSpPr txBox="1">
            <a:spLocks noChangeArrowheads="1"/>
          </p:cNvSpPr>
          <p:nvPr/>
        </p:nvSpPr>
        <p:spPr bwMode="auto">
          <a:xfrm rot="16200000">
            <a:off x="2593975" y="4510088"/>
            <a:ext cx="2928937" cy="338138"/>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sz="1600" dirty="0">
                <a:effectLst>
                  <a:outerShdw blurRad="38100" dist="38100" dir="2700000" algn="tl">
                    <a:srgbClr val="000000"/>
                  </a:outerShdw>
                </a:effectLst>
                <a:latin typeface="Calibri" panose="020F0502020204030204" pitchFamily="34" charset="0"/>
              </a:rPr>
              <a:t>(Iannetti et al, </a:t>
            </a:r>
            <a:r>
              <a:rPr lang="it-IT" altLang="it-IT" sz="1600" i="1" dirty="0">
                <a:effectLst>
                  <a:outerShdw blurRad="38100" dist="38100" dir="2700000" algn="tl">
                    <a:srgbClr val="000000"/>
                  </a:outerShdw>
                </a:effectLst>
                <a:latin typeface="Calibri" panose="020F0502020204030204" pitchFamily="34" charset="0"/>
              </a:rPr>
              <a:t>J Physiol </a:t>
            </a:r>
            <a:r>
              <a:rPr lang="it-IT" altLang="it-IT" sz="1600" dirty="0">
                <a:effectLst>
                  <a:outerShdw blurRad="38100" dist="38100" dir="2700000" algn="tl">
                    <a:srgbClr val="000000"/>
                  </a:outerShdw>
                </a:effectLst>
                <a:latin typeface="Calibri" panose="020F0502020204030204" pitchFamily="34" charset="0"/>
              </a:rPr>
              <a:t>2006)</a:t>
            </a:r>
            <a:endParaRPr lang="it-IT" altLang="it-IT" sz="1600" dirty="0">
              <a:effectLst>
                <a:outerShdw blurRad="38100" dist="38100" dir="2700000" algn="tl">
                  <a:srgbClr val="000000"/>
                </a:outerShdw>
              </a:effectLst>
              <a:latin typeface="Calibri" panose="020F0502020204030204" pitchFamily="34" charset="0"/>
            </a:endParaRPr>
          </a:p>
        </p:txBody>
      </p:sp>
      <p:sp>
        <p:nvSpPr>
          <p:cNvPr id="11" name="Rounded Rectangle 10"/>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12" name="Rectangle 11"/>
          <p:cNvSpPr>
            <a:spLocks noChangeArrowheads="1"/>
          </p:cNvSpPr>
          <p:nvPr/>
        </p:nvSpPr>
        <p:spPr bwMode="auto">
          <a:xfrm>
            <a:off x="2717800" y="185738"/>
            <a:ext cx="3711575"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latin typeface="Calibri" panose="020F0502020204030204" pitchFamily="34" charset="0"/>
              </a:rPr>
              <a:t>problem #1: temporal jitter</a:t>
            </a:r>
            <a:endParaRPr lang="en-GB" sz="2400" kern="0" dirty="0">
              <a:latin typeface="Calibri" panose="020F0502020204030204" pitchFamily="34" charset="0"/>
            </a:endParaRPr>
          </a:p>
        </p:txBody>
      </p:sp>
      <p:sp>
        <p:nvSpPr>
          <p:cNvPr id="9" name="Rectangle 8"/>
          <p:cNvSpPr>
            <a:spLocks noChangeArrowheads="1"/>
          </p:cNvSpPr>
          <p:nvPr/>
        </p:nvSpPr>
        <p:spPr bwMode="auto">
          <a:xfrm>
            <a:off x="571500" y="3357563"/>
            <a:ext cx="3286125" cy="2428875"/>
          </a:xfrm>
          <a:prstGeom prst="rect">
            <a:avLst/>
          </a:prstGeom>
          <a:solidFill>
            <a:schemeClr val="tx1"/>
          </a:solidFill>
          <a:ln w="9525" algn="ctr">
            <a:noFill/>
            <a:round/>
          </a:ln>
        </p:spPr>
        <p:txBody>
          <a:bodyPr/>
          <a:lstStyle/>
          <a:p>
            <a:endParaRPr lang="en-GB" b="1"/>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1" cstate="print"/>
          <a:srcRect/>
          <a:stretch>
            <a:fillRect/>
          </a:stretch>
        </p:blipFill>
        <p:spPr bwMode="auto">
          <a:xfrm>
            <a:off x="4652963" y="1795463"/>
            <a:ext cx="4348162" cy="4408487"/>
          </a:xfrm>
          <a:prstGeom prst="rect">
            <a:avLst/>
          </a:prstGeom>
          <a:noFill/>
          <a:ln w="9525">
            <a:noFill/>
            <a:miter lim="800000"/>
            <a:headEnd/>
            <a:tailEnd/>
          </a:ln>
        </p:spPr>
      </p:pic>
      <p:sp>
        <p:nvSpPr>
          <p:cNvPr id="8" name="Rounded Rectangle 7"/>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9" name="Rectangle 8"/>
          <p:cNvSpPr>
            <a:spLocks noChangeArrowheads="1"/>
          </p:cNvSpPr>
          <p:nvPr/>
        </p:nvSpPr>
        <p:spPr bwMode="auto">
          <a:xfrm>
            <a:off x="2603500" y="188913"/>
            <a:ext cx="3897313"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effectLst>
                  <a:outerShdw blurRad="38100" dist="38100" dir="2700000" algn="tl">
                    <a:srgbClr val="000000">
                      <a:alpha val="43137"/>
                    </a:srgbClr>
                  </a:outerShdw>
                </a:effectLst>
                <a:latin typeface="Calibri" panose="020F0502020204030204" pitchFamily="34" charset="0"/>
              </a:rPr>
              <a:t>problem #3: </a:t>
            </a:r>
            <a:r>
              <a:rPr lang="en-GB" sz="2400" kern="0" dirty="0">
                <a:latin typeface="Calibri" panose="020F0502020204030204" pitchFamily="34" charset="0"/>
              </a:rPr>
              <a:t>‘phase resetting’</a:t>
            </a:r>
            <a:endParaRPr lang="en-GB" sz="2400" kern="0" dirty="0">
              <a:latin typeface="Calibri" panose="020F0502020204030204" pitchFamily="34" charset="0"/>
            </a:endParaRPr>
          </a:p>
        </p:txBody>
      </p:sp>
      <p:pic>
        <p:nvPicPr>
          <p:cNvPr id="5" name="Picture 3"/>
          <p:cNvPicPr>
            <a:picLocks noChangeAspect="1" noChangeArrowheads="1"/>
          </p:cNvPicPr>
          <p:nvPr/>
        </p:nvPicPr>
        <p:blipFill>
          <a:blip r:embed="rId2" cstate="print"/>
          <a:srcRect/>
          <a:stretch>
            <a:fillRect/>
          </a:stretch>
        </p:blipFill>
        <p:spPr bwMode="auto">
          <a:xfrm>
            <a:off x="142875" y="1785938"/>
            <a:ext cx="4486275" cy="4352925"/>
          </a:xfrm>
          <a:prstGeom prst="rect">
            <a:avLst/>
          </a:prstGeom>
          <a:noFill/>
          <a:ln w="9525">
            <a:noFill/>
            <a:miter lim="800000"/>
            <a:headEnd/>
            <a:tailEnd/>
          </a:ln>
        </p:spPr>
      </p:pic>
      <p:sp>
        <p:nvSpPr>
          <p:cNvPr id="6" name="Text Box 7"/>
          <p:cNvSpPr txBox="1">
            <a:spLocks noChangeArrowheads="1"/>
          </p:cNvSpPr>
          <p:nvPr/>
        </p:nvSpPr>
        <p:spPr bwMode="auto">
          <a:xfrm>
            <a:off x="4927600" y="1428750"/>
            <a:ext cx="3787775" cy="400050"/>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sz="2000" dirty="0">
                <a:effectLst>
                  <a:outerShdw blurRad="38100" dist="38100" dir="2700000" algn="tl">
                    <a:srgbClr val="000000"/>
                  </a:outerShdw>
                </a:effectLst>
                <a:latin typeface="Calibri" panose="020F0502020204030204" pitchFamily="34" charset="0"/>
              </a:rPr>
              <a:t>Pure phase-resetting:</a:t>
            </a:r>
            <a:endParaRPr lang="it-IT" altLang="it-IT" sz="2000" dirty="0">
              <a:effectLst>
                <a:outerShdw blurRad="38100" dist="38100" dir="2700000" algn="tl">
                  <a:srgbClr val="000000"/>
                </a:outerShdw>
              </a:effectLst>
              <a:latin typeface="Calibri" panose="020F0502020204030204" pitchFamily="34" charset="0"/>
            </a:endParaRPr>
          </a:p>
        </p:txBody>
      </p:sp>
      <p:sp>
        <p:nvSpPr>
          <p:cNvPr id="10" name="Text Box 7"/>
          <p:cNvSpPr txBox="1">
            <a:spLocks noChangeArrowheads="1"/>
          </p:cNvSpPr>
          <p:nvPr/>
        </p:nvSpPr>
        <p:spPr bwMode="auto">
          <a:xfrm>
            <a:off x="500063" y="6130925"/>
            <a:ext cx="3787775" cy="369888"/>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dirty="0">
                <a:effectLst>
                  <a:outerShdw blurRad="38100" dist="38100" dir="2700000" algn="tl">
                    <a:srgbClr val="000000"/>
                  </a:outerShdw>
                </a:effectLst>
                <a:latin typeface="Calibri" panose="020F0502020204030204" pitchFamily="34" charset="0"/>
              </a:rPr>
              <a:t>Transient change </a:t>
            </a:r>
            <a:r>
              <a:rPr lang="it-IT" altLang="it-IT" dirty="0">
                <a:solidFill>
                  <a:schemeClr val="tx2"/>
                </a:solidFill>
                <a:effectLst>
                  <a:outerShdw blurRad="38100" dist="38100" dir="2700000" algn="tl">
                    <a:srgbClr val="000000"/>
                  </a:outerShdw>
                </a:effectLst>
                <a:latin typeface="Calibri" panose="020F0502020204030204" pitchFamily="34" charset="0"/>
              </a:rPr>
              <a:t>in amplitude</a:t>
            </a:r>
            <a:r>
              <a:rPr lang="it-IT" altLang="it-IT" dirty="0">
                <a:effectLst>
                  <a:outerShdw blurRad="38100" dist="38100" dir="2700000" algn="tl">
                    <a:srgbClr val="000000"/>
                  </a:outerShdw>
                </a:effectLst>
                <a:latin typeface="Calibri" panose="020F0502020204030204" pitchFamily="34" charset="0"/>
              </a:rPr>
              <a:t>!</a:t>
            </a:r>
            <a:endParaRPr lang="it-IT" altLang="it-IT" dirty="0">
              <a:effectLst>
                <a:outerShdw blurRad="38100" dist="38100" dir="2700000" algn="tl">
                  <a:srgbClr val="000000"/>
                </a:outerShdw>
              </a:effectLst>
              <a:latin typeface="Calibri" panose="020F0502020204030204" pitchFamily="34" charset="0"/>
            </a:endParaRPr>
          </a:p>
        </p:txBody>
      </p:sp>
      <p:sp>
        <p:nvSpPr>
          <p:cNvPr id="11" name="Text Box 7"/>
          <p:cNvSpPr txBox="1">
            <a:spLocks noChangeArrowheads="1"/>
          </p:cNvSpPr>
          <p:nvPr/>
        </p:nvSpPr>
        <p:spPr bwMode="auto">
          <a:xfrm>
            <a:off x="4857750" y="6124575"/>
            <a:ext cx="3787775" cy="369888"/>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dirty="0">
                <a:effectLst>
                  <a:outerShdw blurRad="38100" dist="38100" dir="2700000" algn="tl">
                    <a:srgbClr val="000000"/>
                  </a:outerShdw>
                </a:effectLst>
                <a:latin typeface="Calibri" panose="020F0502020204030204" pitchFamily="34" charset="0"/>
              </a:rPr>
              <a:t>Transient change </a:t>
            </a:r>
            <a:r>
              <a:rPr lang="it-IT" altLang="it-IT" dirty="0">
                <a:solidFill>
                  <a:schemeClr val="tx2"/>
                </a:solidFill>
                <a:effectLst>
                  <a:outerShdw blurRad="38100" dist="38100" dir="2700000" algn="tl">
                    <a:srgbClr val="000000"/>
                  </a:outerShdw>
                </a:effectLst>
                <a:latin typeface="Calibri" panose="020F0502020204030204" pitchFamily="34" charset="0"/>
              </a:rPr>
              <a:t>in phase</a:t>
            </a:r>
            <a:r>
              <a:rPr lang="it-IT" altLang="it-IT" dirty="0">
                <a:effectLst>
                  <a:outerShdw blurRad="38100" dist="38100" dir="2700000" algn="tl">
                    <a:srgbClr val="000000"/>
                  </a:outerShdw>
                </a:effectLst>
                <a:latin typeface="Calibri" panose="020F0502020204030204" pitchFamily="34" charset="0"/>
              </a:rPr>
              <a:t>!</a:t>
            </a:r>
            <a:endParaRPr lang="it-IT" altLang="it-IT" dirty="0">
              <a:effectLst>
                <a:outerShdw blurRad="38100" dist="38100" dir="2700000" algn="tl">
                  <a:srgbClr val="000000"/>
                </a:outerShdw>
              </a:effectLst>
              <a:latin typeface="Calibri" panose="020F0502020204030204" pitchFamily="34" charset="0"/>
            </a:endParaRPr>
          </a:p>
        </p:txBody>
      </p:sp>
      <p:sp>
        <p:nvSpPr>
          <p:cNvPr id="12" name="Text Box 7"/>
          <p:cNvSpPr txBox="1">
            <a:spLocks noChangeArrowheads="1"/>
          </p:cNvSpPr>
          <p:nvPr/>
        </p:nvSpPr>
        <p:spPr bwMode="auto">
          <a:xfrm>
            <a:off x="285750" y="785813"/>
            <a:ext cx="8715375" cy="384175"/>
          </a:xfrm>
          <a:prstGeom prst="rect">
            <a:avLst/>
          </a:prstGeom>
          <a:noFill/>
          <a:ln w="9525">
            <a:noFill/>
            <a:miter lim="800000"/>
          </a:ln>
          <a:effectLst/>
        </p:spPr>
        <p:txBody>
          <a:bodyPr>
            <a:spAutoFit/>
          </a:bodyPr>
          <a:lstStyle/>
          <a:p>
            <a:pPr eaLnBrk="0" fontAlgn="auto" hangingPunct="0">
              <a:spcBef>
                <a:spcPts val="0"/>
              </a:spcBef>
              <a:spcAft>
                <a:spcPts val="0"/>
              </a:spcAft>
              <a:defRPr/>
            </a:pPr>
            <a:r>
              <a:rPr lang="it-IT" altLang="it-IT" sz="1900" dirty="0">
                <a:effectLst>
                  <a:outerShdw blurRad="38100" dist="38100" dir="2700000" algn="tl">
                    <a:srgbClr val="000000"/>
                  </a:outerShdw>
                </a:effectLst>
                <a:latin typeface="Calibri" panose="020F0502020204030204" pitchFamily="34" charset="0"/>
              </a:rPr>
              <a:t>Solution: compare stimulus-evoked amplitude changes in the </a:t>
            </a:r>
            <a:r>
              <a:rPr lang="it-IT" altLang="it-IT" sz="1900" u="sng" dirty="0">
                <a:effectLst>
                  <a:outerShdw blurRad="38100" dist="38100" dir="2700000" algn="tl">
                    <a:srgbClr val="000000"/>
                  </a:outerShdw>
                </a:effectLst>
                <a:latin typeface="Calibri" panose="020F0502020204030204" pitchFamily="34" charset="0"/>
              </a:rPr>
              <a:t>average</a:t>
            </a:r>
            <a:r>
              <a:rPr lang="it-IT" altLang="it-IT" sz="1900" dirty="0">
                <a:effectLst>
                  <a:outerShdw blurRad="38100" dist="38100" dir="2700000" algn="tl">
                    <a:srgbClr val="000000"/>
                  </a:outerShdw>
                </a:effectLst>
                <a:latin typeface="Calibri" panose="020F0502020204030204" pitchFamily="34" charset="0"/>
              </a:rPr>
              <a:t> vs </a:t>
            </a:r>
            <a:r>
              <a:rPr lang="it-IT" altLang="it-IT" sz="1900" u="sng" dirty="0">
                <a:effectLst>
                  <a:outerShdw blurRad="38100" dist="38100" dir="2700000" algn="tl">
                    <a:srgbClr val="000000"/>
                  </a:outerShdw>
                </a:effectLst>
                <a:latin typeface="Calibri" panose="020F0502020204030204" pitchFamily="34" charset="0"/>
              </a:rPr>
              <a:t>single trials</a:t>
            </a:r>
            <a:r>
              <a:rPr lang="it-IT" altLang="it-IT" sz="1900" dirty="0">
                <a:effectLst>
                  <a:outerShdw blurRad="38100" dist="38100" dir="2700000" algn="tl">
                    <a:srgbClr val="000000"/>
                  </a:outerShdw>
                </a:effectLst>
                <a:latin typeface="Calibri" panose="020F0502020204030204" pitchFamily="34" charset="0"/>
              </a:rPr>
              <a:t>.</a:t>
            </a:r>
            <a:endParaRPr lang="it-IT" altLang="it-IT" sz="1900" dirty="0">
              <a:effectLst>
                <a:outerShdw blurRad="38100" dist="38100" dir="2700000" algn="tl">
                  <a:srgbClr val="000000"/>
                </a:outerShdw>
              </a:effectLst>
              <a:latin typeface="Calibri" panose="020F0502020204030204" pitchFamily="34" charset="0"/>
            </a:endParaRPr>
          </a:p>
        </p:txBody>
      </p:sp>
      <p:sp>
        <p:nvSpPr>
          <p:cNvPr id="13" name="Text Box 7"/>
          <p:cNvSpPr txBox="1">
            <a:spLocks noChangeArrowheads="1"/>
          </p:cNvSpPr>
          <p:nvPr/>
        </p:nvSpPr>
        <p:spPr bwMode="auto">
          <a:xfrm>
            <a:off x="428625" y="1428750"/>
            <a:ext cx="3787775" cy="400050"/>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sz="2000" dirty="0">
                <a:effectLst>
                  <a:outerShdw blurRad="38100" dist="38100" dir="2700000" algn="tl">
                    <a:srgbClr val="000000"/>
                  </a:outerShdw>
                </a:effectLst>
                <a:latin typeface="Calibri" panose="020F0502020204030204" pitchFamily="34" charset="0"/>
              </a:rPr>
              <a:t>ERD/ERS:</a:t>
            </a:r>
            <a:endParaRPr lang="it-IT" altLang="it-IT" sz="2000" dirty="0">
              <a:effectLst>
                <a:outerShdw blurRad="38100" dist="38100" dir="2700000" algn="tl">
                  <a:srgbClr val="000000"/>
                </a:outerShdw>
              </a:effectLst>
              <a:latin typeface="Calibri" panose="020F050202020403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7"/>
          <p:cNvGrpSpPr/>
          <p:nvPr/>
        </p:nvGrpSpPr>
        <p:grpSpPr bwMode="auto">
          <a:xfrm>
            <a:off x="4643438" y="4202113"/>
            <a:ext cx="801687" cy="2071687"/>
            <a:chOff x="3056414" y="2143116"/>
            <a:chExt cx="801206" cy="2071702"/>
          </a:xfrm>
        </p:grpSpPr>
        <p:sp>
          <p:nvSpPr>
            <p:cNvPr id="19" name="Rounded Rectangle 18"/>
            <p:cNvSpPr/>
            <p:nvPr/>
          </p:nvSpPr>
          <p:spPr bwMode="auto">
            <a:xfrm>
              <a:off x="3072279" y="2143116"/>
              <a:ext cx="785341" cy="2071702"/>
            </a:xfrm>
            <a:prstGeom prst="roundRect">
              <a:avLst>
                <a:gd name="adj" fmla="val 13436"/>
              </a:avLst>
            </a:prstGeom>
            <a:solidFill>
              <a:schemeClr val="tx1">
                <a:lumMod val="95000"/>
              </a:schemeClr>
            </a:solidFill>
            <a:ln w="12700" cap="flat" cmpd="sng" algn="ctr">
              <a:solidFill>
                <a:schemeClr val="bg2">
                  <a:lumMod val="50000"/>
                  <a:lumOff val="50000"/>
                </a:schemeClr>
              </a:solidFill>
              <a:prstDash val="solid"/>
              <a:round/>
              <a:headEnd type="none" w="med" len="med"/>
              <a:tailEnd type="none" w="med" len="med"/>
            </a:ln>
            <a:effectLst>
              <a:outerShdw blurRad="50800" dist="38100" dir="2700000" algn="tl" rotWithShape="0">
                <a:schemeClr val="tx1">
                  <a:alpha val="40000"/>
                </a:schemeClr>
              </a:outerShdw>
            </a:effectLst>
          </p:spPr>
          <p:txBody>
            <a:bodyPr/>
            <a:lstStyle/>
            <a:p>
              <a:pPr>
                <a:defRPr/>
              </a:pPr>
              <a:endParaRPr lang="en-GB" b="1"/>
            </a:p>
          </p:txBody>
        </p:sp>
        <p:sp>
          <p:nvSpPr>
            <p:cNvPr id="20" name="Text Box 7"/>
            <p:cNvSpPr txBox="1">
              <a:spLocks noChangeArrowheads="1"/>
            </p:cNvSpPr>
            <p:nvPr/>
          </p:nvSpPr>
          <p:spPr bwMode="auto">
            <a:xfrm rot="16200000">
              <a:off x="2241115" y="3029853"/>
              <a:ext cx="2000264" cy="369665"/>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dirty="0">
                  <a:solidFill>
                    <a:schemeClr val="bg2"/>
                  </a:solidFill>
                  <a:effectLst>
                    <a:outerShdw blurRad="38100" dist="38100" dir="2700000" algn="tl">
                      <a:srgbClr val="000000">
                        <a:alpha val="43137"/>
                      </a:srgbClr>
                    </a:outerShdw>
                  </a:effectLst>
                  <a:latin typeface="Calibri" panose="020F0502020204030204" pitchFamily="34" charset="0"/>
                </a:rPr>
                <a:t>TF – AVERAGE</a:t>
              </a:r>
              <a:endParaRPr lang="it-IT" altLang="it-IT" dirty="0">
                <a:solidFill>
                  <a:schemeClr val="bg2"/>
                </a:solidFill>
                <a:effectLst>
                  <a:outerShdw blurRad="38100" dist="38100" dir="2700000" algn="tl">
                    <a:srgbClr val="000000">
                      <a:alpha val="43137"/>
                    </a:srgbClr>
                  </a:outerShdw>
                </a:effectLst>
                <a:latin typeface="Calibri" panose="020F0502020204030204" pitchFamily="34" charset="0"/>
              </a:endParaRPr>
            </a:p>
          </p:txBody>
        </p:sp>
      </p:grpSp>
      <p:grpSp>
        <p:nvGrpSpPr>
          <p:cNvPr id="39939" name="Group 16"/>
          <p:cNvGrpSpPr/>
          <p:nvPr/>
        </p:nvGrpSpPr>
        <p:grpSpPr bwMode="auto">
          <a:xfrm>
            <a:off x="4627563" y="1773238"/>
            <a:ext cx="801687" cy="2071687"/>
            <a:chOff x="3056414" y="2143116"/>
            <a:chExt cx="801206" cy="2071702"/>
          </a:xfrm>
        </p:grpSpPr>
        <p:sp>
          <p:nvSpPr>
            <p:cNvPr id="16" name="Rounded Rectangle 15"/>
            <p:cNvSpPr/>
            <p:nvPr/>
          </p:nvSpPr>
          <p:spPr bwMode="auto">
            <a:xfrm>
              <a:off x="3072279" y="2143116"/>
              <a:ext cx="785341" cy="2071702"/>
            </a:xfrm>
            <a:prstGeom prst="roundRect">
              <a:avLst>
                <a:gd name="adj" fmla="val 13436"/>
              </a:avLst>
            </a:prstGeom>
            <a:solidFill>
              <a:schemeClr val="tx1">
                <a:lumMod val="95000"/>
              </a:schemeClr>
            </a:solidFill>
            <a:ln w="12700" cap="flat" cmpd="sng" algn="ctr">
              <a:solidFill>
                <a:schemeClr val="bg2">
                  <a:lumMod val="50000"/>
                  <a:lumOff val="50000"/>
                </a:schemeClr>
              </a:solidFill>
              <a:prstDash val="solid"/>
              <a:round/>
              <a:headEnd type="none" w="med" len="med"/>
              <a:tailEnd type="none" w="med" len="med"/>
            </a:ln>
            <a:effectLst>
              <a:outerShdw blurRad="50800" dist="38100" dir="2700000" algn="tl" rotWithShape="0">
                <a:schemeClr val="tx1">
                  <a:alpha val="40000"/>
                </a:schemeClr>
              </a:outerShdw>
            </a:effectLst>
          </p:spPr>
          <p:txBody>
            <a:bodyPr/>
            <a:lstStyle/>
            <a:p>
              <a:pPr>
                <a:defRPr/>
              </a:pPr>
              <a:endParaRPr lang="en-GB" b="1"/>
            </a:p>
          </p:txBody>
        </p:sp>
        <p:sp>
          <p:nvSpPr>
            <p:cNvPr id="11" name="Text Box 7"/>
            <p:cNvSpPr txBox="1">
              <a:spLocks noChangeArrowheads="1"/>
            </p:cNvSpPr>
            <p:nvPr/>
          </p:nvSpPr>
          <p:spPr bwMode="auto">
            <a:xfrm rot="16200000">
              <a:off x="2241115" y="3029853"/>
              <a:ext cx="2000264" cy="369665"/>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dirty="0">
                  <a:solidFill>
                    <a:schemeClr val="bg2"/>
                  </a:solidFill>
                  <a:effectLst>
                    <a:outerShdw blurRad="38100" dist="38100" dir="2700000" algn="tl">
                      <a:srgbClr val="000000">
                        <a:alpha val="43137"/>
                      </a:srgbClr>
                    </a:outerShdw>
                  </a:effectLst>
                  <a:latin typeface="Calibri" panose="020F0502020204030204" pitchFamily="34" charset="0"/>
                </a:rPr>
                <a:t>TF – SINGLE TRIALS</a:t>
              </a:r>
              <a:endParaRPr lang="it-IT" altLang="it-IT" dirty="0">
                <a:solidFill>
                  <a:schemeClr val="bg2"/>
                </a:solidFill>
                <a:effectLst>
                  <a:outerShdw blurRad="38100" dist="38100" dir="2700000" algn="tl">
                    <a:srgbClr val="000000">
                      <a:alpha val="43137"/>
                    </a:srgbClr>
                  </a:outerShdw>
                </a:effectLst>
                <a:latin typeface="Calibri" panose="020F0502020204030204" pitchFamily="34" charset="0"/>
              </a:endParaRPr>
            </a:p>
          </p:txBody>
        </p:sp>
      </p:grpSp>
      <p:sp>
        <p:nvSpPr>
          <p:cNvPr id="14" name="Rounded Rectangle 13"/>
          <p:cNvSpPr/>
          <p:nvPr/>
        </p:nvSpPr>
        <p:spPr bwMode="auto">
          <a:xfrm>
            <a:off x="4984750" y="1570038"/>
            <a:ext cx="3786188" cy="2428875"/>
          </a:xfrm>
          <a:prstGeom prst="roundRect">
            <a:avLst>
              <a:gd name="adj" fmla="val 7043"/>
            </a:avLst>
          </a:prstGeom>
          <a:solidFill>
            <a:schemeClr val="tx1">
              <a:lumMod val="75000"/>
            </a:schemeClr>
          </a:solidFill>
          <a:ln w="12700" cap="flat" cmpd="sng" algn="ctr">
            <a:solidFill>
              <a:schemeClr val="bg2">
                <a:lumMod val="50000"/>
                <a:lumOff val="50000"/>
              </a:schemeClr>
            </a:solidFill>
            <a:prstDash val="solid"/>
            <a:round/>
            <a:headEnd type="none" w="med" len="med"/>
            <a:tailEnd type="none" w="med" len="med"/>
          </a:ln>
          <a:effectLst/>
        </p:spPr>
        <p:txBody>
          <a:bodyPr/>
          <a:lstStyle/>
          <a:p>
            <a:pPr>
              <a:defRPr/>
            </a:pPr>
            <a:endParaRPr lang="en-GB" b="1"/>
          </a:p>
        </p:txBody>
      </p:sp>
      <p:sp>
        <p:nvSpPr>
          <p:cNvPr id="13" name="Rounded Rectangle 12"/>
          <p:cNvSpPr/>
          <p:nvPr/>
        </p:nvSpPr>
        <p:spPr bwMode="auto">
          <a:xfrm>
            <a:off x="5014913" y="4059238"/>
            <a:ext cx="3786187" cy="2428875"/>
          </a:xfrm>
          <a:prstGeom prst="roundRect">
            <a:avLst>
              <a:gd name="adj" fmla="val 7043"/>
            </a:avLst>
          </a:prstGeom>
          <a:solidFill>
            <a:schemeClr val="tx1">
              <a:lumMod val="75000"/>
            </a:schemeClr>
          </a:solidFill>
          <a:ln w="12700" cap="flat" cmpd="sng" algn="ctr">
            <a:solidFill>
              <a:schemeClr val="bg2">
                <a:lumMod val="50000"/>
                <a:lumOff val="50000"/>
              </a:schemeClr>
            </a:solidFill>
            <a:prstDash val="solid"/>
            <a:round/>
            <a:headEnd type="none" w="med" len="med"/>
            <a:tailEnd type="none" w="med" len="med"/>
          </a:ln>
          <a:effectLst/>
        </p:spPr>
        <p:txBody>
          <a:bodyPr/>
          <a:lstStyle/>
          <a:p>
            <a:pPr>
              <a:defRPr/>
            </a:pPr>
            <a:endParaRPr lang="en-GB" b="1"/>
          </a:p>
        </p:txBody>
      </p:sp>
      <p:sp>
        <p:nvSpPr>
          <p:cNvPr id="8" name="Rounded Rectangle 7"/>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9" name="Rectangle 8"/>
          <p:cNvSpPr>
            <a:spLocks noChangeArrowheads="1"/>
          </p:cNvSpPr>
          <p:nvPr/>
        </p:nvSpPr>
        <p:spPr bwMode="auto">
          <a:xfrm>
            <a:off x="2603500" y="188913"/>
            <a:ext cx="4456113"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effectLst>
                  <a:outerShdw blurRad="38100" dist="38100" dir="2700000" algn="tl">
                    <a:srgbClr val="000000">
                      <a:alpha val="43137"/>
                    </a:srgbClr>
                  </a:outerShdw>
                </a:effectLst>
                <a:latin typeface="Calibri" panose="020F0502020204030204" pitchFamily="34" charset="0"/>
              </a:rPr>
              <a:t>problem #3: </a:t>
            </a:r>
            <a:r>
              <a:rPr lang="en-GB" sz="2400" kern="0" dirty="0">
                <a:latin typeface="Calibri" panose="020F0502020204030204" pitchFamily="34" charset="0"/>
              </a:rPr>
              <a:t>‘phase resetting’ vs..</a:t>
            </a:r>
            <a:endParaRPr lang="en-GB" sz="2400" kern="0" dirty="0">
              <a:latin typeface="Calibri" panose="020F0502020204030204" pitchFamily="34" charset="0"/>
            </a:endParaRPr>
          </a:p>
        </p:txBody>
      </p:sp>
      <p:sp>
        <p:nvSpPr>
          <p:cNvPr id="6" name="Text Box 7"/>
          <p:cNvSpPr txBox="1">
            <a:spLocks noChangeArrowheads="1"/>
          </p:cNvSpPr>
          <p:nvPr/>
        </p:nvSpPr>
        <p:spPr bwMode="auto">
          <a:xfrm>
            <a:off x="4927600" y="1201738"/>
            <a:ext cx="3787775" cy="369887"/>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dirty="0">
                <a:effectLst>
                  <a:outerShdw blurRad="38100" dist="38100" dir="2700000" algn="tl">
                    <a:srgbClr val="000000"/>
                  </a:outerShdw>
                </a:effectLst>
                <a:latin typeface="Calibri" panose="020F0502020204030204" pitchFamily="34" charset="0"/>
              </a:rPr>
              <a:t>Pure phase resetting:</a:t>
            </a:r>
            <a:endParaRPr lang="it-IT" altLang="it-IT" dirty="0">
              <a:effectLst>
                <a:outerShdw blurRad="38100" dist="38100" dir="2700000" algn="tl">
                  <a:srgbClr val="000000"/>
                </a:outerShdw>
              </a:effectLst>
              <a:latin typeface="Calibri" panose="020F0502020204030204" pitchFamily="34" charset="0"/>
            </a:endParaRPr>
          </a:p>
        </p:txBody>
      </p:sp>
      <p:pic>
        <p:nvPicPr>
          <p:cNvPr id="39945" name="Picture 4"/>
          <p:cNvPicPr>
            <a:picLocks noChangeAspect="1" noChangeArrowheads="1"/>
          </p:cNvPicPr>
          <p:nvPr/>
        </p:nvPicPr>
        <p:blipFill>
          <a:blip r:embed="rId1" cstate="print"/>
          <a:srcRect/>
          <a:stretch>
            <a:fillRect/>
          </a:stretch>
        </p:blipFill>
        <p:spPr bwMode="auto">
          <a:xfrm>
            <a:off x="5072063" y="4130675"/>
            <a:ext cx="3424237" cy="2324100"/>
          </a:xfrm>
          <a:prstGeom prst="rect">
            <a:avLst/>
          </a:prstGeom>
          <a:noFill/>
          <a:ln w="9525">
            <a:noFill/>
            <a:miter lim="800000"/>
            <a:headEnd/>
            <a:tailEnd/>
          </a:ln>
        </p:spPr>
      </p:pic>
      <p:pic>
        <p:nvPicPr>
          <p:cNvPr id="39946" name="Picture 5"/>
          <p:cNvPicPr>
            <a:picLocks noChangeAspect="1" noChangeArrowheads="1"/>
          </p:cNvPicPr>
          <p:nvPr/>
        </p:nvPicPr>
        <p:blipFill>
          <a:blip r:embed="rId2" cstate="print"/>
          <a:srcRect/>
          <a:stretch>
            <a:fillRect/>
          </a:stretch>
        </p:blipFill>
        <p:spPr bwMode="auto">
          <a:xfrm>
            <a:off x="5072063" y="1646238"/>
            <a:ext cx="3378200" cy="2300287"/>
          </a:xfrm>
          <a:prstGeom prst="rect">
            <a:avLst/>
          </a:prstGeom>
          <a:noFill/>
          <a:ln w="9525">
            <a:noFill/>
            <a:miter lim="800000"/>
            <a:headEnd/>
            <a:tailEnd/>
          </a:ln>
        </p:spPr>
      </p:pic>
      <p:sp>
        <p:nvSpPr>
          <p:cNvPr id="15" name="Text Box 7"/>
          <p:cNvSpPr txBox="1">
            <a:spLocks noChangeArrowheads="1"/>
          </p:cNvSpPr>
          <p:nvPr/>
        </p:nvSpPr>
        <p:spPr bwMode="auto">
          <a:xfrm>
            <a:off x="4999038" y="6488113"/>
            <a:ext cx="3787775" cy="369887"/>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dirty="0">
                <a:effectLst>
                  <a:outerShdw blurRad="38100" dist="38100" dir="2700000" algn="tl">
                    <a:srgbClr val="000000"/>
                  </a:outerShdw>
                </a:effectLst>
                <a:latin typeface="Calibri" panose="020F0502020204030204" pitchFamily="34" charset="0"/>
              </a:rPr>
              <a:t>Transient change </a:t>
            </a:r>
            <a:r>
              <a:rPr lang="it-IT" altLang="it-IT" dirty="0">
                <a:solidFill>
                  <a:schemeClr val="tx2"/>
                </a:solidFill>
                <a:effectLst>
                  <a:outerShdw blurRad="38100" dist="38100" dir="2700000" algn="tl">
                    <a:srgbClr val="000000"/>
                  </a:outerShdw>
                </a:effectLst>
                <a:latin typeface="Calibri" panose="020F0502020204030204" pitchFamily="34" charset="0"/>
              </a:rPr>
              <a:t>in phase</a:t>
            </a:r>
            <a:r>
              <a:rPr lang="it-IT" altLang="it-IT" dirty="0">
                <a:effectLst>
                  <a:outerShdw blurRad="38100" dist="38100" dir="2700000" algn="tl">
                    <a:srgbClr val="000000"/>
                  </a:outerShdw>
                </a:effectLst>
                <a:latin typeface="Calibri" panose="020F0502020204030204" pitchFamily="34" charset="0"/>
              </a:rPr>
              <a:t>!</a:t>
            </a:r>
            <a:endParaRPr lang="it-IT" altLang="it-IT" dirty="0">
              <a:effectLst>
                <a:outerShdw blurRad="38100" dist="38100" dir="2700000" algn="tl">
                  <a:srgbClr val="000000"/>
                </a:outerShdw>
              </a:effectLst>
              <a:latin typeface="Calibri" panose="020F0502020204030204" pitchFamily="34" charset="0"/>
            </a:endParaRPr>
          </a:p>
        </p:txBody>
      </p:sp>
      <p:pic>
        <p:nvPicPr>
          <p:cNvPr id="39948" name="Picture 2"/>
          <p:cNvPicPr>
            <a:picLocks noChangeAspect="1" noChangeArrowheads="1"/>
          </p:cNvPicPr>
          <p:nvPr/>
        </p:nvPicPr>
        <p:blipFill>
          <a:blip r:embed="rId3" cstate="print"/>
          <a:srcRect l="50795" b="5585"/>
          <a:stretch>
            <a:fillRect/>
          </a:stretch>
        </p:blipFill>
        <p:spPr bwMode="auto">
          <a:xfrm>
            <a:off x="857250" y="1344613"/>
            <a:ext cx="2636838" cy="5478462"/>
          </a:xfrm>
          <a:prstGeom prst="rect">
            <a:avLst/>
          </a:prstGeom>
          <a:noFill/>
          <a:ln w="9525">
            <a:noFill/>
            <a:miter lim="800000"/>
            <a:headEnd/>
            <a:tailEnd/>
          </a:ln>
        </p:spPr>
      </p:pic>
      <p:sp>
        <p:nvSpPr>
          <p:cNvPr id="23" name="Text Box 7"/>
          <p:cNvSpPr txBox="1">
            <a:spLocks noChangeArrowheads="1"/>
          </p:cNvSpPr>
          <p:nvPr/>
        </p:nvSpPr>
        <p:spPr bwMode="auto">
          <a:xfrm>
            <a:off x="285750" y="785813"/>
            <a:ext cx="8715375" cy="384175"/>
          </a:xfrm>
          <a:prstGeom prst="rect">
            <a:avLst/>
          </a:prstGeom>
          <a:noFill/>
          <a:ln w="9525">
            <a:noFill/>
            <a:miter lim="800000"/>
          </a:ln>
          <a:effectLst/>
        </p:spPr>
        <p:txBody>
          <a:bodyPr>
            <a:spAutoFit/>
          </a:bodyPr>
          <a:lstStyle/>
          <a:p>
            <a:pPr eaLnBrk="0" fontAlgn="auto" hangingPunct="0">
              <a:spcBef>
                <a:spcPts val="0"/>
              </a:spcBef>
              <a:spcAft>
                <a:spcPts val="0"/>
              </a:spcAft>
              <a:defRPr/>
            </a:pPr>
            <a:r>
              <a:rPr lang="it-IT" altLang="it-IT" sz="1900" dirty="0">
                <a:effectLst>
                  <a:outerShdw blurRad="38100" dist="38100" dir="2700000" algn="tl">
                    <a:srgbClr val="000000"/>
                  </a:outerShdw>
                </a:effectLst>
                <a:latin typeface="Calibri" panose="020F0502020204030204" pitchFamily="34" charset="0"/>
              </a:rPr>
              <a:t>Solution: compare stimulus-evoked amplitude changes in the </a:t>
            </a:r>
            <a:r>
              <a:rPr lang="it-IT" altLang="it-IT" sz="1900" u="sng" dirty="0">
                <a:effectLst>
                  <a:outerShdw blurRad="38100" dist="38100" dir="2700000" algn="tl">
                    <a:srgbClr val="000000"/>
                  </a:outerShdw>
                </a:effectLst>
                <a:latin typeface="Calibri" panose="020F0502020204030204" pitchFamily="34" charset="0"/>
              </a:rPr>
              <a:t>average</a:t>
            </a:r>
            <a:r>
              <a:rPr lang="it-IT" altLang="it-IT" sz="1900" dirty="0">
                <a:effectLst>
                  <a:outerShdw blurRad="38100" dist="38100" dir="2700000" algn="tl">
                    <a:srgbClr val="000000"/>
                  </a:outerShdw>
                </a:effectLst>
                <a:latin typeface="Calibri" panose="020F0502020204030204" pitchFamily="34" charset="0"/>
              </a:rPr>
              <a:t> vs </a:t>
            </a:r>
            <a:r>
              <a:rPr lang="it-IT" altLang="it-IT" sz="1900" u="sng" dirty="0">
                <a:effectLst>
                  <a:outerShdw blurRad="38100" dist="38100" dir="2700000" algn="tl">
                    <a:srgbClr val="000000"/>
                  </a:outerShdw>
                </a:effectLst>
                <a:latin typeface="Calibri" panose="020F0502020204030204" pitchFamily="34" charset="0"/>
              </a:rPr>
              <a:t>single trials</a:t>
            </a:r>
            <a:r>
              <a:rPr lang="it-IT" altLang="it-IT" sz="1900" dirty="0">
                <a:effectLst>
                  <a:outerShdw blurRad="38100" dist="38100" dir="2700000" algn="tl">
                    <a:srgbClr val="000000"/>
                  </a:outerShdw>
                </a:effectLst>
                <a:latin typeface="Calibri" panose="020F0502020204030204" pitchFamily="34" charset="0"/>
              </a:rPr>
              <a:t>.</a:t>
            </a:r>
            <a:endParaRPr lang="it-IT" altLang="it-IT" sz="1900" dirty="0">
              <a:effectLst>
                <a:outerShdw blurRad="38100" dist="38100" dir="2700000" algn="tl">
                  <a:srgbClr val="000000"/>
                </a:outerShdw>
              </a:effectLst>
              <a:latin typeface="Calibri" panose="020F0502020204030204" pitchFamily="34" charset="0"/>
            </a:endParaRPr>
          </a:p>
        </p:txBody>
      </p:sp>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7"/>
          <p:cNvGrpSpPr/>
          <p:nvPr/>
        </p:nvGrpSpPr>
        <p:grpSpPr bwMode="auto">
          <a:xfrm>
            <a:off x="4643438" y="4202113"/>
            <a:ext cx="801687" cy="2071687"/>
            <a:chOff x="3056414" y="2143116"/>
            <a:chExt cx="801206" cy="2071702"/>
          </a:xfrm>
        </p:grpSpPr>
        <p:sp>
          <p:nvSpPr>
            <p:cNvPr id="19" name="Rounded Rectangle 18"/>
            <p:cNvSpPr/>
            <p:nvPr/>
          </p:nvSpPr>
          <p:spPr bwMode="auto">
            <a:xfrm>
              <a:off x="3072279" y="2143116"/>
              <a:ext cx="785341" cy="2071702"/>
            </a:xfrm>
            <a:prstGeom prst="roundRect">
              <a:avLst>
                <a:gd name="adj" fmla="val 13436"/>
              </a:avLst>
            </a:prstGeom>
            <a:solidFill>
              <a:schemeClr val="tx1">
                <a:lumMod val="95000"/>
              </a:schemeClr>
            </a:solidFill>
            <a:ln w="12700" cap="flat" cmpd="sng" algn="ctr">
              <a:solidFill>
                <a:schemeClr val="bg2">
                  <a:lumMod val="50000"/>
                  <a:lumOff val="50000"/>
                </a:schemeClr>
              </a:solidFill>
              <a:prstDash val="solid"/>
              <a:round/>
              <a:headEnd type="none" w="med" len="med"/>
              <a:tailEnd type="none" w="med" len="med"/>
            </a:ln>
            <a:effectLst>
              <a:outerShdw blurRad="50800" dist="38100" dir="2700000" algn="tl" rotWithShape="0">
                <a:schemeClr val="tx1">
                  <a:alpha val="40000"/>
                </a:schemeClr>
              </a:outerShdw>
            </a:effectLst>
          </p:spPr>
          <p:txBody>
            <a:bodyPr/>
            <a:lstStyle/>
            <a:p>
              <a:pPr>
                <a:defRPr/>
              </a:pPr>
              <a:endParaRPr lang="en-GB" b="1"/>
            </a:p>
          </p:txBody>
        </p:sp>
        <p:sp>
          <p:nvSpPr>
            <p:cNvPr id="20" name="Text Box 7"/>
            <p:cNvSpPr txBox="1">
              <a:spLocks noChangeArrowheads="1"/>
            </p:cNvSpPr>
            <p:nvPr/>
          </p:nvSpPr>
          <p:spPr bwMode="auto">
            <a:xfrm rot="16200000">
              <a:off x="2241115" y="3029853"/>
              <a:ext cx="2000264" cy="369665"/>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dirty="0">
                  <a:solidFill>
                    <a:schemeClr val="bg2"/>
                  </a:solidFill>
                  <a:effectLst>
                    <a:outerShdw blurRad="38100" dist="38100" dir="2700000" algn="tl">
                      <a:srgbClr val="000000">
                        <a:alpha val="43137"/>
                      </a:srgbClr>
                    </a:outerShdw>
                  </a:effectLst>
                  <a:latin typeface="Calibri" panose="020F0502020204030204" pitchFamily="34" charset="0"/>
                </a:rPr>
                <a:t>TF – AVERAGE</a:t>
              </a:r>
              <a:endParaRPr lang="it-IT" altLang="it-IT" dirty="0">
                <a:solidFill>
                  <a:schemeClr val="bg2"/>
                </a:solidFill>
                <a:effectLst>
                  <a:outerShdw blurRad="38100" dist="38100" dir="2700000" algn="tl">
                    <a:srgbClr val="000000">
                      <a:alpha val="43137"/>
                    </a:srgbClr>
                  </a:outerShdw>
                </a:effectLst>
                <a:latin typeface="Calibri" panose="020F0502020204030204" pitchFamily="34" charset="0"/>
              </a:endParaRPr>
            </a:p>
          </p:txBody>
        </p:sp>
      </p:grpSp>
      <p:grpSp>
        <p:nvGrpSpPr>
          <p:cNvPr id="40963" name="Group 16"/>
          <p:cNvGrpSpPr/>
          <p:nvPr/>
        </p:nvGrpSpPr>
        <p:grpSpPr bwMode="auto">
          <a:xfrm>
            <a:off x="4627563" y="1773238"/>
            <a:ext cx="801687" cy="2071687"/>
            <a:chOff x="3056414" y="2143116"/>
            <a:chExt cx="801206" cy="2071702"/>
          </a:xfrm>
        </p:grpSpPr>
        <p:sp>
          <p:nvSpPr>
            <p:cNvPr id="16" name="Rounded Rectangle 15"/>
            <p:cNvSpPr/>
            <p:nvPr/>
          </p:nvSpPr>
          <p:spPr bwMode="auto">
            <a:xfrm>
              <a:off x="3072279" y="2143116"/>
              <a:ext cx="785341" cy="2071702"/>
            </a:xfrm>
            <a:prstGeom prst="roundRect">
              <a:avLst>
                <a:gd name="adj" fmla="val 13436"/>
              </a:avLst>
            </a:prstGeom>
            <a:solidFill>
              <a:schemeClr val="tx1">
                <a:lumMod val="95000"/>
              </a:schemeClr>
            </a:solidFill>
            <a:ln w="12700" cap="flat" cmpd="sng" algn="ctr">
              <a:solidFill>
                <a:schemeClr val="bg2">
                  <a:lumMod val="50000"/>
                  <a:lumOff val="50000"/>
                </a:schemeClr>
              </a:solidFill>
              <a:prstDash val="solid"/>
              <a:round/>
              <a:headEnd type="none" w="med" len="med"/>
              <a:tailEnd type="none" w="med" len="med"/>
            </a:ln>
            <a:effectLst>
              <a:outerShdw blurRad="50800" dist="38100" dir="2700000" algn="tl" rotWithShape="0">
                <a:schemeClr val="tx1">
                  <a:alpha val="40000"/>
                </a:schemeClr>
              </a:outerShdw>
            </a:effectLst>
          </p:spPr>
          <p:txBody>
            <a:bodyPr/>
            <a:lstStyle/>
            <a:p>
              <a:pPr>
                <a:defRPr/>
              </a:pPr>
              <a:endParaRPr lang="en-GB" b="1"/>
            </a:p>
          </p:txBody>
        </p:sp>
        <p:sp>
          <p:nvSpPr>
            <p:cNvPr id="11" name="Text Box 7"/>
            <p:cNvSpPr txBox="1">
              <a:spLocks noChangeArrowheads="1"/>
            </p:cNvSpPr>
            <p:nvPr/>
          </p:nvSpPr>
          <p:spPr bwMode="auto">
            <a:xfrm rot="16200000">
              <a:off x="2241115" y="3029853"/>
              <a:ext cx="2000264" cy="369665"/>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dirty="0">
                  <a:solidFill>
                    <a:schemeClr val="bg2"/>
                  </a:solidFill>
                  <a:effectLst>
                    <a:outerShdw blurRad="38100" dist="38100" dir="2700000" algn="tl">
                      <a:srgbClr val="000000">
                        <a:alpha val="43137"/>
                      </a:srgbClr>
                    </a:outerShdw>
                  </a:effectLst>
                  <a:latin typeface="Calibri" panose="020F0502020204030204" pitchFamily="34" charset="0"/>
                </a:rPr>
                <a:t>TF – SINGLE TRIALS</a:t>
              </a:r>
              <a:endParaRPr lang="it-IT" altLang="it-IT" dirty="0">
                <a:solidFill>
                  <a:schemeClr val="bg2"/>
                </a:solidFill>
                <a:effectLst>
                  <a:outerShdw blurRad="38100" dist="38100" dir="2700000" algn="tl">
                    <a:srgbClr val="000000">
                      <a:alpha val="43137"/>
                    </a:srgbClr>
                  </a:outerShdw>
                </a:effectLst>
                <a:latin typeface="Calibri" panose="020F0502020204030204" pitchFamily="34" charset="0"/>
              </a:endParaRPr>
            </a:p>
          </p:txBody>
        </p:sp>
      </p:grpSp>
      <p:sp>
        <p:nvSpPr>
          <p:cNvPr id="14" name="Rounded Rectangle 13"/>
          <p:cNvSpPr/>
          <p:nvPr/>
        </p:nvSpPr>
        <p:spPr bwMode="auto">
          <a:xfrm>
            <a:off x="4984750" y="1570038"/>
            <a:ext cx="3786188" cy="2428875"/>
          </a:xfrm>
          <a:prstGeom prst="roundRect">
            <a:avLst>
              <a:gd name="adj" fmla="val 7043"/>
            </a:avLst>
          </a:prstGeom>
          <a:solidFill>
            <a:schemeClr val="tx1">
              <a:lumMod val="75000"/>
            </a:schemeClr>
          </a:solidFill>
          <a:ln w="12700" cap="flat" cmpd="sng" algn="ctr">
            <a:solidFill>
              <a:schemeClr val="bg2">
                <a:lumMod val="50000"/>
                <a:lumOff val="50000"/>
              </a:schemeClr>
            </a:solidFill>
            <a:prstDash val="solid"/>
            <a:round/>
            <a:headEnd type="none" w="med" len="med"/>
            <a:tailEnd type="none" w="med" len="med"/>
          </a:ln>
          <a:effectLst/>
        </p:spPr>
        <p:txBody>
          <a:bodyPr/>
          <a:lstStyle/>
          <a:p>
            <a:pPr>
              <a:defRPr/>
            </a:pPr>
            <a:endParaRPr lang="en-GB" b="1"/>
          </a:p>
        </p:txBody>
      </p:sp>
      <p:sp>
        <p:nvSpPr>
          <p:cNvPr id="13" name="Rounded Rectangle 12"/>
          <p:cNvSpPr/>
          <p:nvPr/>
        </p:nvSpPr>
        <p:spPr bwMode="auto">
          <a:xfrm>
            <a:off x="5014913" y="4059238"/>
            <a:ext cx="3786187" cy="2428875"/>
          </a:xfrm>
          <a:prstGeom prst="roundRect">
            <a:avLst>
              <a:gd name="adj" fmla="val 7043"/>
            </a:avLst>
          </a:prstGeom>
          <a:solidFill>
            <a:schemeClr val="tx1">
              <a:lumMod val="75000"/>
            </a:schemeClr>
          </a:solidFill>
          <a:ln w="12700" cap="flat" cmpd="sng" algn="ctr">
            <a:solidFill>
              <a:schemeClr val="bg2">
                <a:lumMod val="50000"/>
                <a:lumOff val="50000"/>
              </a:schemeClr>
            </a:solidFill>
            <a:prstDash val="solid"/>
            <a:round/>
            <a:headEnd type="none" w="med" len="med"/>
            <a:tailEnd type="none" w="med" len="med"/>
          </a:ln>
          <a:effectLst/>
        </p:spPr>
        <p:txBody>
          <a:bodyPr/>
          <a:lstStyle/>
          <a:p>
            <a:pPr>
              <a:defRPr/>
            </a:pPr>
            <a:endParaRPr lang="en-GB" b="1"/>
          </a:p>
        </p:txBody>
      </p:sp>
      <p:sp>
        <p:nvSpPr>
          <p:cNvPr id="8" name="Rounded Rectangle 7"/>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9" name="Rectangle 8"/>
          <p:cNvSpPr>
            <a:spLocks noChangeArrowheads="1"/>
          </p:cNvSpPr>
          <p:nvPr/>
        </p:nvSpPr>
        <p:spPr bwMode="auto">
          <a:xfrm>
            <a:off x="2603500" y="188913"/>
            <a:ext cx="3506788"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effectLst>
                  <a:outerShdw blurRad="38100" dist="38100" dir="2700000" algn="tl">
                    <a:srgbClr val="000000">
                      <a:alpha val="43137"/>
                    </a:srgbClr>
                  </a:outerShdw>
                </a:effectLst>
                <a:latin typeface="Calibri" panose="020F0502020204030204" pitchFamily="34" charset="0"/>
              </a:rPr>
              <a:t>… </a:t>
            </a:r>
            <a:r>
              <a:rPr lang="en-GB" sz="2400" kern="0" dirty="0" err="1">
                <a:effectLst>
                  <a:outerShdw blurRad="38100" dist="38100" dir="2700000" algn="tl">
                    <a:srgbClr val="000000">
                      <a:alpha val="43137"/>
                    </a:srgbClr>
                  </a:outerShdw>
                </a:effectLst>
                <a:latin typeface="Calibri" panose="020F0502020204030204" pitchFamily="34" charset="0"/>
              </a:rPr>
              <a:t>vs</a:t>
            </a:r>
            <a:r>
              <a:rPr lang="en-GB" sz="2400" kern="0" dirty="0">
                <a:effectLst>
                  <a:outerShdw blurRad="38100" dist="38100" dir="2700000" algn="tl">
                    <a:srgbClr val="000000">
                      <a:alpha val="43137"/>
                    </a:srgbClr>
                  </a:outerShdw>
                </a:effectLst>
                <a:latin typeface="Calibri" panose="020F0502020204030204" pitchFamily="34" charset="0"/>
              </a:rPr>
              <a:t> problem #2: ERD/ERS</a:t>
            </a:r>
            <a:endParaRPr lang="en-GB" sz="2400" kern="0" dirty="0">
              <a:latin typeface="Calibri" panose="020F0502020204030204" pitchFamily="34" charset="0"/>
            </a:endParaRPr>
          </a:p>
        </p:txBody>
      </p:sp>
      <p:sp>
        <p:nvSpPr>
          <p:cNvPr id="6" name="Text Box 7"/>
          <p:cNvSpPr txBox="1">
            <a:spLocks noChangeArrowheads="1"/>
          </p:cNvSpPr>
          <p:nvPr/>
        </p:nvSpPr>
        <p:spPr bwMode="auto">
          <a:xfrm>
            <a:off x="4927600" y="1201738"/>
            <a:ext cx="3787775" cy="369887"/>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dirty="0">
                <a:effectLst>
                  <a:outerShdw blurRad="38100" dist="38100" dir="2700000" algn="tl">
                    <a:srgbClr val="000000"/>
                  </a:outerShdw>
                </a:effectLst>
                <a:latin typeface="Calibri" panose="020F0502020204030204" pitchFamily="34" charset="0"/>
              </a:rPr>
              <a:t>Pure ERD/ERS:</a:t>
            </a:r>
            <a:endParaRPr lang="it-IT" altLang="it-IT" dirty="0">
              <a:effectLst>
                <a:outerShdw blurRad="38100" dist="38100" dir="2700000" algn="tl">
                  <a:srgbClr val="000000"/>
                </a:outerShdw>
              </a:effectLst>
              <a:latin typeface="Calibri" panose="020F0502020204030204" pitchFamily="34" charset="0"/>
            </a:endParaRPr>
          </a:p>
        </p:txBody>
      </p:sp>
      <p:sp>
        <p:nvSpPr>
          <p:cNvPr id="15" name="Text Box 7"/>
          <p:cNvSpPr txBox="1">
            <a:spLocks noChangeArrowheads="1"/>
          </p:cNvSpPr>
          <p:nvPr/>
        </p:nvSpPr>
        <p:spPr bwMode="auto">
          <a:xfrm>
            <a:off x="4999038" y="6488113"/>
            <a:ext cx="3787775" cy="369887"/>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dirty="0">
                <a:effectLst>
                  <a:outerShdw blurRad="38100" dist="38100" dir="2700000" algn="tl">
                    <a:srgbClr val="000000"/>
                  </a:outerShdw>
                </a:effectLst>
                <a:latin typeface="Calibri" panose="020F0502020204030204" pitchFamily="34" charset="0"/>
              </a:rPr>
              <a:t>Transient change </a:t>
            </a:r>
            <a:r>
              <a:rPr lang="it-IT" altLang="it-IT" dirty="0">
                <a:solidFill>
                  <a:schemeClr val="tx2"/>
                </a:solidFill>
                <a:effectLst>
                  <a:outerShdw blurRad="38100" dist="38100" dir="2700000" algn="tl">
                    <a:srgbClr val="000000"/>
                  </a:outerShdw>
                </a:effectLst>
                <a:latin typeface="Calibri" panose="020F0502020204030204" pitchFamily="34" charset="0"/>
              </a:rPr>
              <a:t>in amplitude</a:t>
            </a:r>
            <a:r>
              <a:rPr lang="it-IT" altLang="it-IT" dirty="0">
                <a:effectLst>
                  <a:outerShdw blurRad="38100" dist="38100" dir="2700000" algn="tl">
                    <a:srgbClr val="000000"/>
                  </a:outerShdw>
                </a:effectLst>
                <a:latin typeface="Calibri" panose="020F0502020204030204" pitchFamily="34" charset="0"/>
              </a:rPr>
              <a:t>!</a:t>
            </a:r>
            <a:endParaRPr lang="it-IT" altLang="it-IT" dirty="0">
              <a:effectLst>
                <a:outerShdw blurRad="38100" dist="38100" dir="2700000" algn="tl">
                  <a:srgbClr val="000000"/>
                </a:outerShdw>
              </a:effectLst>
              <a:latin typeface="Calibri" panose="020F0502020204030204" pitchFamily="34" charset="0"/>
            </a:endParaRPr>
          </a:p>
        </p:txBody>
      </p:sp>
      <p:pic>
        <p:nvPicPr>
          <p:cNvPr id="40970" name="Picture 4"/>
          <p:cNvPicPr>
            <a:picLocks noChangeAspect="1" noChangeArrowheads="1"/>
          </p:cNvPicPr>
          <p:nvPr/>
        </p:nvPicPr>
        <p:blipFill>
          <a:blip r:embed="rId1" cstate="print"/>
          <a:srcRect/>
          <a:stretch>
            <a:fillRect/>
          </a:stretch>
        </p:blipFill>
        <p:spPr bwMode="auto">
          <a:xfrm>
            <a:off x="771525" y="1346200"/>
            <a:ext cx="2943225" cy="5440363"/>
          </a:xfrm>
          <a:prstGeom prst="rect">
            <a:avLst/>
          </a:prstGeom>
          <a:noFill/>
          <a:ln w="9525">
            <a:noFill/>
            <a:miter lim="800000"/>
            <a:headEnd/>
            <a:tailEnd/>
          </a:ln>
        </p:spPr>
      </p:pic>
      <p:pic>
        <p:nvPicPr>
          <p:cNvPr id="40971" name="Picture 4"/>
          <p:cNvPicPr>
            <a:picLocks noChangeAspect="1" noChangeArrowheads="1"/>
          </p:cNvPicPr>
          <p:nvPr/>
        </p:nvPicPr>
        <p:blipFill>
          <a:blip r:embed="rId2" cstate="print"/>
          <a:srcRect/>
          <a:stretch>
            <a:fillRect/>
          </a:stretch>
        </p:blipFill>
        <p:spPr bwMode="auto">
          <a:xfrm>
            <a:off x="5080000" y="1630363"/>
            <a:ext cx="3424238" cy="2324100"/>
          </a:xfrm>
          <a:prstGeom prst="rect">
            <a:avLst/>
          </a:prstGeom>
          <a:noFill/>
          <a:ln w="9525">
            <a:noFill/>
            <a:miter lim="800000"/>
            <a:headEnd/>
            <a:tailEnd/>
          </a:ln>
        </p:spPr>
      </p:pic>
      <p:pic>
        <p:nvPicPr>
          <p:cNvPr id="40972" name="Picture 5"/>
          <p:cNvPicPr>
            <a:picLocks noChangeAspect="1" noChangeArrowheads="1"/>
          </p:cNvPicPr>
          <p:nvPr/>
        </p:nvPicPr>
        <p:blipFill>
          <a:blip r:embed="rId3" cstate="print"/>
          <a:srcRect/>
          <a:stretch>
            <a:fillRect/>
          </a:stretch>
        </p:blipFill>
        <p:spPr bwMode="auto">
          <a:xfrm>
            <a:off x="5072063" y="4125913"/>
            <a:ext cx="3378200" cy="2301875"/>
          </a:xfrm>
          <a:prstGeom prst="rect">
            <a:avLst/>
          </a:prstGeom>
          <a:noFill/>
          <a:ln w="9525">
            <a:noFill/>
            <a:miter lim="800000"/>
            <a:headEnd/>
            <a:tailEnd/>
          </a:ln>
        </p:spPr>
      </p:pic>
      <p:sp>
        <p:nvSpPr>
          <p:cNvPr id="26" name="Text Box 7"/>
          <p:cNvSpPr txBox="1">
            <a:spLocks noChangeArrowheads="1"/>
          </p:cNvSpPr>
          <p:nvPr/>
        </p:nvSpPr>
        <p:spPr bwMode="auto">
          <a:xfrm>
            <a:off x="285750" y="785813"/>
            <a:ext cx="8715375" cy="384175"/>
          </a:xfrm>
          <a:prstGeom prst="rect">
            <a:avLst/>
          </a:prstGeom>
          <a:noFill/>
          <a:ln w="9525">
            <a:noFill/>
            <a:miter lim="800000"/>
          </a:ln>
          <a:effectLst/>
        </p:spPr>
        <p:txBody>
          <a:bodyPr>
            <a:spAutoFit/>
          </a:bodyPr>
          <a:lstStyle/>
          <a:p>
            <a:pPr eaLnBrk="0" fontAlgn="auto" hangingPunct="0">
              <a:spcBef>
                <a:spcPts val="0"/>
              </a:spcBef>
              <a:spcAft>
                <a:spcPts val="0"/>
              </a:spcAft>
              <a:defRPr/>
            </a:pPr>
            <a:r>
              <a:rPr lang="it-IT" altLang="it-IT" sz="1900" dirty="0">
                <a:effectLst>
                  <a:outerShdw blurRad="38100" dist="38100" dir="2700000" algn="tl">
                    <a:srgbClr val="000000"/>
                  </a:outerShdw>
                </a:effectLst>
                <a:latin typeface="Calibri" panose="020F0502020204030204" pitchFamily="34" charset="0"/>
              </a:rPr>
              <a:t>Solution: compare stimulus-evoked amplitude changes in the </a:t>
            </a:r>
            <a:r>
              <a:rPr lang="it-IT" altLang="it-IT" sz="1900" u="sng" dirty="0">
                <a:effectLst>
                  <a:outerShdw blurRad="38100" dist="38100" dir="2700000" algn="tl">
                    <a:srgbClr val="000000"/>
                  </a:outerShdw>
                </a:effectLst>
                <a:latin typeface="Calibri" panose="020F0502020204030204" pitchFamily="34" charset="0"/>
              </a:rPr>
              <a:t>average</a:t>
            </a:r>
            <a:r>
              <a:rPr lang="it-IT" altLang="it-IT" sz="1900" dirty="0">
                <a:effectLst>
                  <a:outerShdw blurRad="38100" dist="38100" dir="2700000" algn="tl">
                    <a:srgbClr val="000000"/>
                  </a:outerShdw>
                </a:effectLst>
                <a:latin typeface="Calibri" panose="020F0502020204030204" pitchFamily="34" charset="0"/>
              </a:rPr>
              <a:t> vs </a:t>
            </a:r>
            <a:r>
              <a:rPr lang="it-IT" altLang="it-IT" sz="1900" u="sng" dirty="0">
                <a:effectLst>
                  <a:outerShdw blurRad="38100" dist="38100" dir="2700000" algn="tl">
                    <a:srgbClr val="000000"/>
                  </a:outerShdw>
                </a:effectLst>
                <a:latin typeface="Calibri" panose="020F0502020204030204" pitchFamily="34" charset="0"/>
              </a:rPr>
              <a:t>single trials</a:t>
            </a:r>
            <a:r>
              <a:rPr lang="it-IT" altLang="it-IT" sz="1900" dirty="0">
                <a:effectLst>
                  <a:outerShdw blurRad="38100" dist="38100" dir="2700000" algn="tl">
                    <a:srgbClr val="000000"/>
                  </a:outerShdw>
                </a:effectLst>
                <a:latin typeface="Calibri" panose="020F0502020204030204" pitchFamily="34" charset="0"/>
              </a:rPr>
              <a:t>.</a:t>
            </a:r>
            <a:endParaRPr lang="it-IT" altLang="it-IT" sz="1900" dirty="0">
              <a:effectLst>
                <a:outerShdw blurRad="38100" dist="38100" dir="2700000" algn="tl">
                  <a:srgbClr val="000000"/>
                </a:outerShdw>
              </a:effectLst>
              <a:latin typeface="Calibri" panose="020F0502020204030204"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5582223" y="1726686"/>
            <a:ext cx="2751445" cy="191833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ounded Rectangle 5"/>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pic>
        <p:nvPicPr>
          <p:cNvPr id="41987" name="Picture 2"/>
          <p:cNvPicPr>
            <a:picLocks noChangeAspect="1" noChangeArrowheads="1"/>
          </p:cNvPicPr>
          <p:nvPr/>
        </p:nvPicPr>
        <p:blipFill>
          <a:blip r:embed="rId1" cstate="print"/>
          <a:srcRect/>
          <a:stretch>
            <a:fillRect/>
          </a:stretch>
        </p:blipFill>
        <p:spPr bwMode="auto">
          <a:xfrm>
            <a:off x="214313" y="785813"/>
            <a:ext cx="8742362" cy="6029325"/>
          </a:xfrm>
          <a:prstGeom prst="rect">
            <a:avLst/>
          </a:prstGeom>
          <a:noFill/>
          <a:ln w="9525">
            <a:noFill/>
            <a:miter lim="800000"/>
            <a:headEnd/>
            <a:tailEnd/>
          </a:ln>
        </p:spPr>
      </p:pic>
      <p:pic>
        <p:nvPicPr>
          <p:cNvPr id="18435" name="Picture 3"/>
          <p:cNvPicPr>
            <a:picLocks noChangeAspect="1" noChangeArrowheads="1"/>
          </p:cNvPicPr>
          <p:nvPr/>
        </p:nvPicPr>
        <p:blipFill>
          <a:blip r:embed="rId2" cstate="print"/>
          <a:srcRect/>
          <a:stretch>
            <a:fillRect/>
          </a:stretch>
        </p:blipFill>
        <p:spPr bwMode="auto">
          <a:xfrm>
            <a:off x="1928813" y="2428875"/>
            <a:ext cx="1763712" cy="3703638"/>
          </a:xfrm>
          <a:prstGeom prst="rect">
            <a:avLst/>
          </a:prstGeom>
          <a:noFill/>
          <a:ln w="22225">
            <a:solidFill>
              <a:schemeClr val="bg2"/>
            </a:solidFill>
            <a:miter lim="800000"/>
            <a:headEnd/>
            <a:tailEnd/>
          </a:ln>
        </p:spPr>
      </p:pic>
      <p:pic>
        <p:nvPicPr>
          <p:cNvPr id="18436" name="Picture 4"/>
          <p:cNvPicPr>
            <a:picLocks noChangeAspect="1" noChangeArrowheads="1"/>
          </p:cNvPicPr>
          <p:nvPr/>
        </p:nvPicPr>
        <p:blipFill>
          <a:blip r:embed="rId3" cstate="print"/>
          <a:srcRect/>
          <a:stretch>
            <a:fillRect/>
          </a:stretch>
        </p:blipFill>
        <p:spPr bwMode="auto">
          <a:xfrm>
            <a:off x="6357938" y="2428875"/>
            <a:ext cx="1722437" cy="3681413"/>
          </a:xfrm>
          <a:prstGeom prst="rect">
            <a:avLst/>
          </a:prstGeom>
          <a:noFill/>
          <a:ln w="22225">
            <a:solidFill>
              <a:schemeClr val="bg2"/>
            </a:solidFill>
            <a:miter lim="800000"/>
            <a:headEnd/>
            <a:tailEnd/>
          </a:ln>
        </p:spPr>
      </p:pic>
      <p:sp>
        <p:nvSpPr>
          <p:cNvPr id="41990" name="Rectangle 4"/>
          <p:cNvSpPr>
            <a:spLocks noChangeArrowheads="1"/>
          </p:cNvSpPr>
          <p:nvPr/>
        </p:nvSpPr>
        <p:spPr bwMode="auto">
          <a:xfrm>
            <a:off x="1071563" y="142875"/>
            <a:ext cx="7192962" cy="523875"/>
          </a:xfrm>
          <a:prstGeom prst="rect">
            <a:avLst/>
          </a:prstGeom>
          <a:noFill/>
          <a:ln w="9525">
            <a:noFill/>
            <a:miter lim="800000"/>
          </a:ln>
        </p:spPr>
        <p:txBody>
          <a:bodyPr wrap="none">
            <a:spAutoFit/>
          </a:bodyPr>
          <a:lstStyle/>
          <a:p>
            <a:r>
              <a:rPr lang="en-GB" sz="2800">
                <a:latin typeface="Calibri" panose="020F0502020204030204" pitchFamily="34" charset="0"/>
              </a:rPr>
              <a:t>phase-locking value (a.k.a. inter-trial coherence)</a:t>
            </a:r>
            <a:endParaRPr lang="en-GB" sz="2800">
              <a:latin typeface="Calibri" panose="020F050202020403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1" cstate="print"/>
          <a:srcRect/>
          <a:stretch>
            <a:fillRect/>
          </a:stretch>
        </p:blipFill>
        <p:spPr bwMode="auto">
          <a:xfrm>
            <a:off x="142875" y="1114425"/>
            <a:ext cx="8832850" cy="3529013"/>
          </a:xfrm>
          <a:prstGeom prst="rect">
            <a:avLst/>
          </a:prstGeom>
          <a:noFill/>
          <a:ln w="9525">
            <a:noFill/>
            <a:miter lim="800000"/>
            <a:headEnd/>
            <a:tailEnd/>
          </a:ln>
        </p:spPr>
      </p:pic>
      <p:sp>
        <p:nvSpPr>
          <p:cNvPr id="3" name="Rounded Rectangle 2"/>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43012" name="Rectangle 3"/>
          <p:cNvSpPr>
            <a:spLocks noChangeArrowheads="1"/>
          </p:cNvSpPr>
          <p:nvPr/>
        </p:nvSpPr>
        <p:spPr bwMode="auto">
          <a:xfrm>
            <a:off x="1071563" y="142875"/>
            <a:ext cx="7192962" cy="523875"/>
          </a:xfrm>
          <a:prstGeom prst="rect">
            <a:avLst/>
          </a:prstGeom>
          <a:noFill/>
          <a:ln w="9525">
            <a:noFill/>
            <a:miter lim="800000"/>
          </a:ln>
        </p:spPr>
        <p:txBody>
          <a:bodyPr wrap="none">
            <a:spAutoFit/>
          </a:bodyPr>
          <a:lstStyle/>
          <a:p>
            <a:r>
              <a:rPr lang="en-GB" sz="2800">
                <a:latin typeface="Calibri" panose="020F0502020204030204" pitchFamily="34" charset="0"/>
              </a:rPr>
              <a:t>phase-locking value (a.k.a. inter-trial coherence)</a:t>
            </a:r>
            <a:endParaRPr lang="en-GB" sz="2800">
              <a:latin typeface="Calibri" panose="020F0502020204030204" pitchFamily="34" charset="0"/>
            </a:endParaRPr>
          </a:p>
        </p:txBody>
      </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1" cstate="print"/>
          <a:srcRect/>
          <a:stretch>
            <a:fillRect/>
          </a:stretch>
        </p:blipFill>
        <p:spPr bwMode="auto">
          <a:xfrm>
            <a:off x="300038" y="785813"/>
            <a:ext cx="8486775" cy="5991225"/>
          </a:xfrm>
          <a:prstGeom prst="rect">
            <a:avLst/>
          </a:prstGeom>
          <a:noFill/>
          <a:ln w="9525">
            <a:noFill/>
            <a:miter lim="800000"/>
            <a:headEnd/>
            <a:tailEnd/>
          </a:ln>
        </p:spPr>
      </p:pic>
      <p:sp>
        <p:nvSpPr>
          <p:cNvPr id="7" name="Rectangle 6"/>
          <p:cNvSpPr>
            <a:spLocks noChangeArrowheads="1"/>
          </p:cNvSpPr>
          <p:nvPr/>
        </p:nvSpPr>
        <p:spPr bwMode="auto">
          <a:xfrm>
            <a:off x="2643188" y="817897"/>
            <a:ext cx="1928812" cy="5929312"/>
          </a:xfrm>
          <a:prstGeom prst="rect">
            <a:avLst/>
          </a:prstGeom>
          <a:solidFill>
            <a:schemeClr val="bg2"/>
          </a:solidFill>
          <a:ln w="9525" algn="ctr">
            <a:noFill/>
            <a:round/>
          </a:ln>
        </p:spPr>
        <p:txBody>
          <a:bodyPr/>
          <a:lstStyle/>
          <a:p>
            <a:endParaRPr lang="en-GB" b="1"/>
          </a:p>
        </p:txBody>
      </p:sp>
      <p:sp>
        <p:nvSpPr>
          <p:cNvPr id="8" name="Rectangle 7"/>
          <p:cNvSpPr>
            <a:spLocks noChangeArrowheads="1"/>
          </p:cNvSpPr>
          <p:nvPr/>
        </p:nvSpPr>
        <p:spPr bwMode="auto">
          <a:xfrm>
            <a:off x="4714875" y="817897"/>
            <a:ext cx="1928813" cy="5929312"/>
          </a:xfrm>
          <a:prstGeom prst="rect">
            <a:avLst/>
          </a:prstGeom>
          <a:solidFill>
            <a:schemeClr val="bg2"/>
          </a:solidFill>
          <a:ln w="9525" algn="ctr">
            <a:noFill/>
            <a:round/>
          </a:ln>
        </p:spPr>
        <p:txBody>
          <a:bodyPr/>
          <a:lstStyle/>
          <a:p>
            <a:endParaRPr lang="en-GB" b="1"/>
          </a:p>
        </p:txBody>
      </p:sp>
      <p:sp>
        <p:nvSpPr>
          <p:cNvPr id="9" name="Rectangle 8"/>
          <p:cNvSpPr>
            <a:spLocks noChangeArrowheads="1"/>
          </p:cNvSpPr>
          <p:nvPr/>
        </p:nvSpPr>
        <p:spPr bwMode="auto">
          <a:xfrm>
            <a:off x="6786563" y="817897"/>
            <a:ext cx="1928812" cy="5929312"/>
          </a:xfrm>
          <a:prstGeom prst="rect">
            <a:avLst/>
          </a:prstGeom>
          <a:solidFill>
            <a:schemeClr val="bg2"/>
          </a:solidFill>
          <a:ln w="9525" algn="ctr">
            <a:noFill/>
            <a:round/>
          </a:ln>
        </p:spPr>
        <p:txBody>
          <a:bodyPr/>
          <a:lstStyle/>
          <a:p>
            <a:endParaRPr lang="en-GB" b="1"/>
          </a:p>
        </p:txBody>
      </p:sp>
      <p:sp>
        <p:nvSpPr>
          <p:cNvPr id="10" name="Rounded Rectangle 9"/>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11" name="Rectangle 10"/>
          <p:cNvSpPr>
            <a:spLocks noChangeArrowheads="1"/>
          </p:cNvSpPr>
          <p:nvPr/>
        </p:nvSpPr>
        <p:spPr bwMode="auto">
          <a:xfrm>
            <a:off x="1714500" y="188913"/>
            <a:ext cx="5883275"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latin typeface="Calibri" panose="020F0502020204030204" pitchFamily="34" charset="0"/>
              </a:rPr>
              <a:t>standard averaging: summary of limitations…</a:t>
            </a:r>
            <a:endParaRPr lang="en-GB" sz="2400" kern="0" dirty="0">
              <a:latin typeface="Calibri" panose="020F050202020403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4282" y="785794"/>
            <a:ext cx="8572560" cy="5940088"/>
          </a:xfrm>
          <a:prstGeom prst="rect">
            <a:avLst/>
          </a:prstGeom>
          <a:noFill/>
        </p:spPr>
        <p:txBody>
          <a:bodyPr wrap="square" rtlCol="0">
            <a:spAutoFit/>
          </a:bodyPr>
          <a:lstStyle/>
          <a:p>
            <a:pPr marL="457200" indent="-457200">
              <a:buFontTx/>
              <a:buAutoNum type="arabicPeriod"/>
            </a:pPr>
            <a:r>
              <a:rPr lang="en-GB" sz="2000" dirty="0" smtClean="0">
                <a:solidFill>
                  <a:srgbClr val="FFFFFF"/>
                </a:solidFill>
                <a:latin typeface="Calibri" panose="020F0502020204030204"/>
              </a:rPr>
              <a:t>The magnitude of  ERPs  is  often  several  factors  smaller  than  the magnitude  of  the background electroencephalogram. </a:t>
            </a:r>
            <a:endParaRPr lang="en-GB" sz="2000" dirty="0" smtClean="0">
              <a:solidFill>
                <a:srgbClr val="FFFFFF"/>
              </a:solidFill>
              <a:latin typeface="Calibri" panose="020F0502020204030204"/>
            </a:endParaRPr>
          </a:p>
          <a:p>
            <a:pPr marL="457200" indent="-457200">
              <a:buFontTx/>
              <a:buAutoNum type="arabicPeriod"/>
            </a:pPr>
            <a:endParaRPr lang="en-GB" sz="2000" dirty="0" smtClean="0">
              <a:solidFill>
                <a:srgbClr val="FFFFFF"/>
              </a:solidFill>
              <a:latin typeface="Calibri" panose="020F0502020204030204"/>
            </a:endParaRPr>
          </a:p>
          <a:p>
            <a:pPr marL="457200" indent="-457200">
              <a:buFontTx/>
              <a:buAutoNum type="arabicPeriod"/>
            </a:pPr>
            <a:r>
              <a:rPr lang="en-GB" sz="2000" dirty="0" smtClean="0">
                <a:solidFill>
                  <a:srgbClr val="FFFFFF"/>
                </a:solidFill>
                <a:latin typeface="Calibri" panose="020F0502020204030204"/>
              </a:rPr>
              <a:t>Across-trial averaging  is a widely-used approach to enhance the signal-to-noise ratio (SNR) of both evoked induced EEG responses. </a:t>
            </a:r>
            <a:endParaRPr lang="en-GB" sz="2000" dirty="0" smtClean="0">
              <a:solidFill>
                <a:srgbClr val="FFFFFF"/>
              </a:solidFill>
              <a:latin typeface="Calibri" panose="020F0502020204030204"/>
            </a:endParaRPr>
          </a:p>
          <a:p>
            <a:pPr marL="457200" indent="-457200">
              <a:buFontTx/>
              <a:buAutoNum type="arabicPeriod"/>
            </a:pPr>
            <a:endParaRPr lang="en-GB" sz="2000" dirty="0" smtClean="0">
              <a:solidFill>
                <a:srgbClr val="FFFFFF"/>
              </a:solidFill>
              <a:latin typeface="Calibri" panose="020F0502020204030204"/>
            </a:endParaRPr>
          </a:p>
          <a:p>
            <a:pPr marL="457200" indent="-457200">
              <a:buFontTx/>
              <a:buAutoNum type="arabicPeriod"/>
            </a:pPr>
            <a:r>
              <a:rPr lang="en-GB" sz="2000" dirty="0" smtClean="0">
                <a:solidFill>
                  <a:srgbClr val="FFFFFF"/>
                </a:solidFill>
                <a:latin typeface="Calibri" panose="020F0502020204030204"/>
              </a:rPr>
              <a:t>The phase of ongoing EEG oscillations is not stationary across trials. Therefore, as these ‘non-phase-locked’ oscillations behave like uncorrelated noise, they are largely cancelled out by time-domain averaging.</a:t>
            </a:r>
            <a:endParaRPr lang="en-GB" sz="2000" dirty="0" smtClean="0">
              <a:solidFill>
                <a:srgbClr val="FFFFFF"/>
              </a:solidFill>
              <a:latin typeface="Calibri" panose="020F0502020204030204"/>
            </a:endParaRPr>
          </a:p>
          <a:p>
            <a:pPr marL="457200" indent="-457200">
              <a:buFontTx/>
              <a:buAutoNum type="arabicPeriod"/>
            </a:pPr>
            <a:endParaRPr lang="en-GB" sz="2000" dirty="0" smtClean="0">
              <a:solidFill>
                <a:srgbClr val="FFFFFF"/>
              </a:solidFill>
              <a:latin typeface="Calibri" panose="020F0502020204030204"/>
            </a:endParaRPr>
          </a:p>
          <a:p>
            <a:pPr marL="457200" indent="-457200">
              <a:buFontTx/>
              <a:buAutoNum type="arabicPeriod"/>
            </a:pPr>
            <a:r>
              <a:rPr lang="en-GB" sz="2000" dirty="0" smtClean="0">
                <a:solidFill>
                  <a:srgbClr val="FFFFFF"/>
                </a:solidFill>
                <a:latin typeface="Calibri" panose="020F0502020204030204"/>
              </a:rPr>
              <a:t>Across-trial variability of response  latency  and  amplitude  contains  physiologically-relevant  information  (fluctuations of peripheral input, vigilance, </a:t>
            </a:r>
            <a:r>
              <a:rPr lang="en-GB" sz="2000" dirty="0" err="1" smtClean="0">
                <a:solidFill>
                  <a:srgbClr val="FFFFFF"/>
                </a:solidFill>
                <a:latin typeface="Calibri" panose="020F0502020204030204"/>
              </a:rPr>
              <a:t>attentional</a:t>
            </a:r>
            <a:r>
              <a:rPr lang="en-GB" sz="2000" dirty="0" smtClean="0">
                <a:solidFill>
                  <a:srgbClr val="FFFFFF"/>
                </a:solidFill>
                <a:latin typeface="Calibri" panose="020F0502020204030204"/>
              </a:rPr>
              <a:t> focus and task strategy). </a:t>
            </a:r>
            <a:br>
              <a:rPr lang="en-GB" sz="2000" dirty="0" smtClean="0">
                <a:solidFill>
                  <a:srgbClr val="FFFFFF"/>
                </a:solidFill>
                <a:latin typeface="Calibri" panose="020F0502020204030204"/>
              </a:rPr>
            </a:br>
            <a:r>
              <a:rPr lang="en-GB" sz="2000" dirty="0" smtClean="0">
                <a:solidFill>
                  <a:srgbClr val="FFFFFF"/>
                </a:solidFill>
                <a:latin typeface="Calibri" panose="020F0502020204030204"/>
              </a:rPr>
              <a:t>This is lost when across-trial averaging is performed.</a:t>
            </a:r>
            <a:endParaRPr lang="en-GB" sz="2000" dirty="0" smtClean="0">
              <a:solidFill>
                <a:srgbClr val="FFFFFF"/>
              </a:solidFill>
              <a:latin typeface="Calibri" panose="020F0502020204030204"/>
            </a:endParaRPr>
          </a:p>
          <a:p>
            <a:pPr marL="457200" indent="-457200">
              <a:buFontTx/>
              <a:buAutoNum type="arabicPeriod"/>
            </a:pPr>
            <a:endParaRPr lang="en-GB" sz="2000" dirty="0" smtClean="0">
              <a:solidFill>
                <a:srgbClr val="FFFFFF"/>
              </a:solidFill>
              <a:latin typeface="Calibri" panose="020F0502020204030204"/>
            </a:endParaRPr>
          </a:p>
          <a:p>
            <a:pPr marL="457200" indent="-457200">
              <a:buFontTx/>
              <a:buAutoNum type="arabicPeriod"/>
            </a:pPr>
            <a:r>
              <a:rPr lang="en-GB" sz="2000" dirty="0" smtClean="0">
                <a:solidFill>
                  <a:srgbClr val="FFFFFF"/>
                </a:solidFill>
                <a:latin typeface="Calibri" panose="020F0502020204030204"/>
              </a:rPr>
              <a:t>The availability of such information would allow a direct exploration of the dynamics between different features of ERPs/ERS/ERD, behavioural  variables  and  measures  of  brain  activity  sampled  using  different neuroimaging techniques. </a:t>
            </a:r>
            <a:endParaRPr lang="en-GB" sz="2000" dirty="0" smtClean="0">
              <a:solidFill>
                <a:srgbClr val="FFFFFF"/>
              </a:solidFill>
              <a:latin typeface="Calibri" panose="020F0502020204030204"/>
            </a:endParaRPr>
          </a:p>
        </p:txBody>
      </p:sp>
      <p:sp>
        <p:nvSpPr>
          <p:cNvPr id="7" name="Rounded Rectangle 6"/>
          <p:cNvSpPr/>
          <p:nvPr/>
        </p:nvSpPr>
        <p:spPr bwMode="auto">
          <a:xfrm>
            <a:off x="357188" y="200025"/>
            <a:ext cx="8501062" cy="428625"/>
          </a:xfrm>
          <a:prstGeom prst="roundRect">
            <a:avLst/>
          </a:prstGeom>
          <a:solidFill>
            <a:srgbClr val="00FFFF">
              <a:lumMod val="75000"/>
              <a:alpha val="71000"/>
            </a:srgbClr>
          </a:solidFill>
          <a:ln w="9525" cap="flat" cmpd="sng" algn="ctr">
            <a:solidFill>
              <a:srgbClr val="FFFFFF"/>
            </a:solidFill>
            <a:prstDash val="solid"/>
            <a:round/>
            <a:headEnd type="none" w="med" len="med"/>
            <a:tailEnd type="none" w="med" len="med"/>
          </a:ln>
          <a:effectLst/>
        </p:spPr>
        <p:txBody>
          <a:bodyPr/>
          <a:lstStyle/>
          <a:p>
            <a:pPr fontAlgn="auto">
              <a:spcBef>
                <a:spcPts val="0"/>
              </a:spcBef>
              <a:spcAft>
                <a:spcPts val="0"/>
              </a:spcAft>
              <a:defRPr/>
            </a:pPr>
            <a:endParaRPr lang="en-GB" kern="0">
              <a:solidFill>
                <a:sysClr val="windowText" lastClr="000000"/>
              </a:solidFill>
            </a:endParaRPr>
          </a:p>
        </p:txBody>
      </p:sp>
      <p:sp>
        <p:nvSpPr>
          <p:cNvPr id="8" name="Rectangle 7"/>
          <p:cNvSpPr>
            <a:spLocks noChangeArrowheads="1"/>
          </p:cNvSpPr>
          <p:nvPr/>
        </p:nvSpPr>
        <p:spPr bwMode="auto">
          <a:xfrm>
            <a:off x="1374926" y="185738"/>
            <a:ext cx="5687407"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solidFill>
                  <a:srgbClr val="FFFFFF"/>
                </a:solidFill>
                <a:latin typeface="Calibri" panose="020F0502020204030204" pitchFamily="34" charset="0"/>
              </a:rPr>
              <a:t>Take home messages – across-trial </a:t>
            </a:r>
            <a:r>
              <a:rPr lang="en-GB" sz="2400" kern="0" dirty="0" err="1" smtClean="0">
                <a:solidFill>
                  <a:srgbClr val="FFFFFF"/>
                </a:solidFill>
                <a:latin typeface="Calibri" panose="020F0502020204030204" pitchFamily="34" charset="0"/>
              </a:rPr>
              <a:t>averging</a:t>
            </a:r>
            <a:endParaRPr lang="en-GB" sz="2400" kern="0" dirty="0">
              <a:solidFill>
                <a:srgbClr val="FFFFFF"/>
              </a:solidFill>
              <a:latin typeface="Calibri" panose="020F0502020204030204" pitchFamily="34" charset="0"/>
            </a:endParaRPr>
          </a:p>
        </p:txBody>
      </p:sp>
      <p:sp>
        <p:nvSpPr>
          <p:cNvPr id="9" name="Rectangle 8"/>
          <p:cNvSpPr/>
          <p:nvPr/>
        </p:nvSpPr>
        <p:spPr bwMode="auto">
          <a:xfrm>
            <a:off x="642910" y="2643182"/>
            <a:ext cx="8215370" cy="114300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0" name="Rectangle 9"/>
          <p:cNvSpPr/>
          <p:nvPr/>
        </p:nvSpPr>
        <p:spPr bwMode="auto">
          <a:xfrm>
            <a:off x="642910" y="3929066"/>
            <a:ext cx="8215370" cy="1214446"/>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1" name="Rectangle 10"/>
          <p:cNvSpPr/>
          <p:nvPr/>
        </p:nvSpPr>
        <p:spPr bwMode="auto">
          <a:xfrm>
            <a:off x="642910" y="5429264"/>
            <a:ext cx="8215370" cy="1214446"/>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bwMode="auto">
          <a:xfrm>
            <a:off x="6286512" y="4000504"/>
            <a:ext cx="2357454" cy="571504"/>
          </a:xfrm>
          <a:prstGeom prst="roundRect">
            <a:avLst>
              <a:gd name="adj" fmla="val 9028"/>
            </a:avLst>
          </a:prstGeom>
          <a:solidFill>
            <a:schemeClr val="bg2">
              <a:lumMod val="65000"/>
              <a:lumOff val="35000"/>
            </a:schemeClr>
          </a:solidFill>
          <a:ln w="15875" cap="flat" cmpd="sng" algn="ctr">
            <a:solidFill>
              <a:schemeClr val="tx1">
                <a:lumMod val="6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8" name="Rounded Rectangle 17"/>
          <p:cNvSpPr/>
          <p:nvPr/>
        </p:nvSpPr>
        <p:spPr bwMode="auto">
          <a:xfrm>
            <a:off x="244262" y="4482068"/>
            <a:ext cx="8586787" cy="2131662"/>
          </a:xfrm>
          <a:prstGeom prst="roundRect">
            <a:avLst>
              <a:gd name="adj" fmla="val 5160"/>
            </a:avLst>
          </a:prstGeom>
          <a:solidFill>
            <a:srgbClr val="005250"/>
          </a:solidFill>
          <a:ln w="9525" cap="flat" cmpd="sng" algn="ctr">
            <a:solidFill>
              <a:schemeClr val="tx1"/>
            </a:solidFill>
            <a:prstDash val="solid"/>
            <a:round/>
            <a:headEnd type="none" w="med" len="med"/>
            <a:tailEnd type="none" w="med" len="med"/>
          </a:ln>
          <a:effectLst/>
        </p:spPr>
        <p:txBody>
          <a:bodyPr/>
          <a:lstStyle/>
          <a:p>
            <a:pPr>
              <a:defRPr/>
            </a:pPr>
            <a:endParaRPr lang="en-GB" b="0" dirty="0">
              <a:effectLst>
                <a:outerShdw blurRad="38100" dist="38100" dir="2700000" algn="tl">
                  <a:srgbClr val="000000">
                    <a:alpha val="43137"/>
                  </a:srgbClr>
                </a:outerShdw>
              </a:effectLst>
              <a:latin typeface="Calibri" panose="020F0502020204030204" pitchFamily="34" charset="0"/>
            </a:endParaRPr>
          </a:p>
        </p:txBody>
      </p:sp>
      <p:sp>
        <p:nvSpPr>
          <p:cNvPr id="14" name="Rounded Rectangle 13"/>
          <p:cNvSpPr/>
          <p:nvPr/>
        </p:nvSpPr>
        <p:spPr bwMode="auto">
          <a:xfrm>
            <a:off x="5929322" y="1270870"/>
            <a:ext cx="2714644" cy="571504"/>
          </a:xfrm>
          <a:prstGeom prst="roundRect">
            <a:avLst>
              <a:gd name="adj" fmla="val 9028"/>
            </a:avLst>
          </a:prstGeom>
          <a:solidFill>
            <a:schemeClr val="bg2">
              <a:lumMod val="65000"/>
              <a:lumOff val="35000"/>
            </a:schemeClr>
          </a:solidFill>
          <a:ln w="15875" cap="flat" cmpd="sng" algn="ctr">
            <a:solidFill>
              <a:schemeClr val="tx1">
                <a:lumMod val="6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3" name="Rounded Rectangle 12"/>
          <p:cNvSpPr/>
          <p:nvPr/>
        </p:nvSpPr>
        <p:spPr bwMode="auto">
          <a:xfrm>
            <a:off x="241513" y="1755946"/>
            <a:ext cx="8586787" cy="1928826"/>
          </a:xfrm>
          <a:prstGeom prst="roundRect">
            <a:avLst>
              <a:gd name="adj" fmla="val 5160"/>
            </a:avLst>
          </a:prstGeom>
          <a:solidFill>
            <a:srgbClr val="005250"/>
          </a:solidFill>
          <a:ln w="9525" cap="flat" cmpd="sng" algn="ctr">
            <a:solidFill>
              <a:schemeClr val="tx1"/>
            </a:solidFill>
            <a:prstDash val="solid"/>
            <a:round/>
            <a:headEnd type="none" w="med" len="med"/>
            <a:tailEnd type="none" w="med" len="med"/>
          </a:ln>
          <a:effectLst/>
        </p:spPr>
        <p:txBody>
          <a:bodyPr/>
          <a:lstStyle/>
          <a:p>
            <a:pPr>
              <a:defRPr/>
            </a:pPr>
            <a:endParaRPr lang="en-GB" b="0" dirty="0">
              <a:effectLst>
                <a:outerShdw blurRad="38100" dist="38100" dir="2700000" algn="tl">
                  <a:srgbClr val="000000">
                    <a:alpha val="43137"/>
                  </a:srgbClr>
                </a:outerShdw>
              </a:effectLst>
              <a:latin typeface="Calibri" panose="020F0502020204030204" pitchFamily="34" charset="0"/>
            </a:endParaRPr>
          </a:p>
        </p:txBody>
      </p:sp>
      <p:sp>
        <p:nvSpPr>
          <p:cNvPr id="609282" name="Text Box 2"/>
          <p:cNvSpPr txBox="1">
            <a:spLocks noChangeArrowheads="1"/>
          </p:cNvSpPr>
          <p:nvPr/>
        </p:nvSpPr>
        <p:spPr bwMode="auto">
          <a:xfrm>
            <a:off x="250825" y="1773238"/>
            <a:ext cx="8569325" cy="1862048"/>
          </a:xfrm>
          <a:prstGeom prst="rect">
            <a:avLst/>
          </a:prstGeom>
          <a:noFill/>
          <a:ln w="9525">
            <a:noFill/>
            <a:miter lim="800000"/>
          </a:ln>
          <a:effectLst/>
        </p:spPr>
        <p:txBody>
          <a:bodyPr>
            <a:spAutoFit/>
          </a:bodyPr>
          <a:lstStyle/>
          <a:p>
            <a:pPr marL="268605" indent="-268605" eaLnBrk="0" hangingPunct="0">
              <a:lnSpc>
                <a:spcPct val="115000"/>
              </a:lnSpc>
              <a:buClr>
                <a:schemeClr val="tx1"/>
              </a:buClr>
              <a:buFontTx/>
              <a:buChar char="-"/>
            </a:pPr>
            <a:r>
              <a:rPr lang="fr-FR" sz="2000" b="0" dirty="0" err="1" smtClean="0">
                <a:latin typeface="Calibri" panose="020F0502020204030204" pitchFamily="34" charset="0"/>
              </a:rPr>
              <a:t>Samples</a:t>
            </a:r>
            <a:r>
              <a:rPr lang="fr-FR" sz="2000" b="0" dirty="0" smtClean="0">
                <a:latin typeface="Calibri" panose="020F0502020204030204" pitchFamily="34" charset="0"/>
              </a:rPr>
              <a:t> </a:t>
            </a:r>
            <a:r>
              <a:rPr lang="fr-FR" sz="2000" b="0" dirty="0">
                <a:solidFill>
                  <a:schemeClr val="tx2"/>
                </a:solidFill>
                <a:latin typeface="Calibri" panose="020F0502020204030204" pitchFamily="34" charset="0"/>
              </a:rPr>
              <a:t>neural </a:t>
            </a:r>
            <a:r>
              <a:rPr lang="fr-FR" sz="2000" b="0" dirty="0" err="1" smtClean="0">
                <a:solidFill>
                  <a:schemeClr val="tx2"/>
                </a:solidFill>
                <a:latin typeface="Calibri" panose="020F0502020204030204" pitchFamily="34" charset="0"/>
              </a:rPr>
              <a:t>activity</a:t>
            </a:r>
            <a:r>
              <a:rPr lang="fr-FR" sz="2000" b="0" dirty="0" smtClean="0">
                <a:solidFill>
                  <a:schemeClr val="tx2"/>
                </a:solidFill>
                <a:latin typeface="Calibri" panose="020F0502020204030204" pitchFamily="34" charset="0"/>
              </a:rPr>
              <a:t> </a:t>
            </a:r>
            <a:r>
              <a:rPr lang="fr-FR" sz="2000" b="0" dirty="0" err="1" smtClean="0">
                <a:solidFill>
                  <a:schemeClr val="tx2"/>
                </a:solidFill>
                <a:latin typeface="Calibri" panose="020F0502020204030204" pitchFamily="34" charset="0"/>
              </a:rPr>
              <a:t>directly</a:t>
            </a:r>
            <a:endParaRPr lang="fr-FR" sz="2000" b="0" dirty="0">
              <a:solidFill>
                <a:schemeClr val="tx2"/>
              </a:solidFill>
              <a:latin typeface="Calibri" panose="020F0502020204030204" pitchFamily="34" charset="0"/>
            </a:endParaRPr>
          </a:p>
          <a:p>
            <a:pPr marL="268605" indent="-268605" eaLnBrk="0" hangingPunct="0">
              <a:lnSpc>
                <a:spcPct val="115000"/>
              </a:lnSpc>
              <a:buClr>
                <a:schemeClr val="tx1"/>
              </a:buClr>
              <a:buFontTx/>
              <a:buChar char="-"/>
            </a:pPr>
            <a:r>
              <a:rPr lang="fr-FR" sz="2000" b="0" dirty="0">
                <a:solidFill>
                  <a:schemeClr val="tx2"/>
                </a:solidFill>
                <a:latin typeface="Calibri" panose="020F0502020204030204" pitchFamily="34" charset="0"/>
              </a:rPr>
              <a:t>Excellent temporal </a:t>
            </a:r>
            <a:r>
              <a:rPr lang="fr-FR" sz="2000" b="0" dirty="0" err="1">
                <a:solidFill>
                  <a:schemeClr val="tx2"/>
                </a:solidFill>
                <a:latin typeface="Calibri" panose="020F0502020204030204" pitchFamily="34" charset="0"/>
              </a:rPr>
              <a:t>resolution</a:t>
            </a:r>
            <a:r>
              <a:rPr lang="fr-FR" sz="2000" b="0" dirty="0">
                <a:solidFill>
                  <a:schemeClr val="tx2"/>
                </a:solidFill>
                <a:latin typeface="Calibri" panose="020F0502020204030204" pitchFamily="34" charset="0"/>
              </a:rPr>
              <a:t> </a:t>
            </a:r>
            <a:r>
              <a:rPr lang="fr-FR" sz="2000" b="0" dirty="0" smtClean="0">
                <a:latin typeface="Calibri" panose="020F0502020204030204" pitchFamily="34" charset="0"/>
              </a:rPr>
              <a:t>(</a:t>
            </a:r>
            <a:r>
              <a:rPr lang="fr-FR" sz="2000" b="0" dirty="0" err="1" smtClean="0">
                <a:latin typeface="Calibri" panose="020F0502020204030204" pitchFamily="34" charset="0"/>
              </a:rPr>
              <a:t>order</a:t>
            </a:r>
            <a:r>
              <a:rPr lang="fr-FR" sz="2000" b="0" dirty="0" smtClean="0">
                <a:latin typeface="Calibri" panose="020F0502020204030204" pitchFamily="34" charset="0"/>
              </a:rPr>
              <a:t> of ms</a:t>
            </a:r>
            <a:r>
              <a:rPr lang="fr-FR" sz="2000" b="0" dirty="0">
                <a:latin typeface="Calibri" panose="020F0502020204030204" pitchFamily="34" charset="0"/>
              </a:rPr>
              <a:t>)</a:t>
            </a:r>
            <a:endParaRPr lang="fr-FR" sz="2000" b="0" dirty="0">
              <a:latin typeface="Calibri" panose="020F0502020204030204" pitchFamily="34" charset="0"/>
            </a:endParaRPr>
          </a:p>
          <a:p>
            <a:pPr marL="268605" indent="-268605" eaLnBrk="0" hangingPunct="0">
              <a:lnSpc>
                <a:spcPct val="115000"/>
              </a:lnSpc>
              <a:buClr>
                <a:schemeClr val="tx1"/>
              </a:buClr>
              <a:buFontTx/>
              <a:buChar char="-"/>
            </a:pPr>
            <a:r>
              <a:rPr lang="fr-FR" sz="2000" b="0" dirty="0" err="1">
                <a:latin typeface="Calibri" panose="020F0502020204030204" pitchFamily="34" charset="0"/>
              </a:rPr>
              <a:t>Reasonable</a:t>
            </a:r>
            <a:r>
              <a:rPr lang="fr-FR" sz="2000" b="0" dirty="0">
                <a:latin typeface="Calibri" panose="020F0502020204030204" pitchFamily="34" charset="0"/>
              </a:rPr>
              <a:t> spatial </a:t>
            </a:r>
            <a:r>
              <a:rPr lang="fr-FR" sz="2000" b="0" dirty="0" err="1">
                <a:latin typeface="Calibri" panose="020F0502020204030204" pitchFamily="34" charset="0"/>
              </a:rPr>
              <a:t>resolution</a:t>
            </a:r>
            <a:r>
              <a:rPr lang="fr-FR" sz="2000" b="0" dirty="0">
                <a:latin typeface="Calibri" panose="020F0502020204030204" pitchFamily="34" charset="0"/>
              </a:rPr>
              <a:t> </a:t>
            </a:r>
            <a:r>
              <a:rPr lang="fr-FR" sz="2000" b="0" dirty="0" smtClean="0">
                <a:latin typeface="Calibri" panose="020F0502020204030204" pitchFamily="34" charset="0"/>
              </a:rPr>
              <a:t>(</a:t>
            </a:r>
            <a:r>
              <a:rPr lang="fr-FR" sz="1600" b="0" dirty="0" smtClean="0">
                <a:latin typeface="Tahoma" panose="020B0604030504040204" pitchFamily="34" charset="0"/>
                <a:ea typeface="Tahoma" panose="020B0604030504040204" pitchFamily="34" charset="0"/>
                <a:cs typeface="Tahoma" panose="020B0604030504040204" pitchFamily="34" charset="0"/>
              </a:rPr>
              <a:t>~</a:t>
            </a:r>
            <a:r>
              <a:rPr lang="fr-FR" sz="2000" b="0" dirty="0" smtClean="0">
                <a:latin typeface="Calibri" panose="020F0502020204030204" pitchFamily="34" charset="0"/>
              </a:rPr>
              <a:t>5 </a:t>
            </a:r>
            <a:r>
              <a:rPr lang="fr-FR" sz="2000" b="0" dirty="0">
                <a:latin typeface="Calibri" panose="020F0502020204030204" pitchFamily="34" charset="0"/>
              </a:rPr>
              <a:t>mm: </a:t>
            </a:r>
            <a:r>
              <a:rPr lang="fr-FR" sz="2000" b="0" dirty="0" smtClean="0">
                <a:latin typeface="Calibri" panose="020F0502020204030204" pitchFamily="34" charset="0"/>
              </a:rPr>
              <a:t>but </a:t>
            </a:r>
            <a:r>
              <a:rPr lang="fr-FR" sz="2000" b="0" dirty="0" err="1" smtClean="0">
                <a:latin typeface="Calibri" panose="020F0502020204030204" pitchFamily="34" charset="0"/>
              </a:rPr>
              <a:t>depending</a:t>
            </a:r>
            <a:r>
              <a:rPr lang="fr-FR" sz="2000" b="0" dirty="0" smtClean="0">
                <a:latin typeface="Calibri" panose="020F0502020204030204" pitchFamily="34" charset="0"/>
              </a:rPr>
              <a:t> on </a:t>
            </a:r>
            <a:r>
              <a:rPr lang="fr-FR" sz="2000" b="0" dirty="0" err="1" smtClean="0">
                <a:latin typeface="Calibri" panose="020F0502020204030204" pitchFamily="34" charset="0"/>
              </a:rPr>
              <a:t>several</a:t>
            </a:r>
            <a:r>
              <a:rPr lang="fr-FR" sz="2000" b="0" dirty="0" smtClean="0">
                <a:latin typeface="Calibri" panose="020F0502020204030204" pitchFamily="34" charset="0"/>
              </a:rPr>
              <a:t> </a:t>
            </a:r>
            <a:r>
              <a:rPr lang="fr-FR" sz="2000" b="0" dirty="0" err="1" smtClean="0">
                <a:latin typeface="Calibri" panose="020F0502020204030204" pitchFamily="34" charset="0"/>
              </a:rPr>
              <a:t>factors</a:t>
            </a:r>
            <a:r>
              <a:rPr lang="fr-FR" sz="2000" b="0" dirty="0" smtClean="0">
                <a:latin typeface="Calibri" panose="020F0502020204030204" pitchFamily="34" charset="0"/>
              </a:rPr>
              <a:t>)</a:t>
            </a:r>
            <a:endParaRPr lang="fr-FR" sz="2000" b="0" dirty="0">
              <a:latin typeface="Calibri" panose="020F0502020204030204" pitchFamily="34" charset="0"/>
            </a:endParaRPr>
          </a:p>
          <a:p>
            <a:pPr marL="268605" indent="-268605" eaLnBrk="0" hangingPunct="0">
              <a:lnSpc>
                <a:spcPct val="115000"/>
              </a:lnSpc>
              <a:buClr>
                <a:schemeClr val="tx1"/>
              </a:buClr>
              <a:buFontTx/>
              <a:buChar char="-"/>
            </a:pPr>
            <a:r>
              <a:rPr lang="fr-FR" sz="2000" b="0" dirty="0" err="1">
                <a:latin typeface="Calibri" panose="020F0502020204030204" pitchFamily="34" charset="0"/>
              </a:rPr>
              <a:t>Need</a:t>
            </a:r>
            <a:r>
              <a:rPr lang="fr-FR" sz="2000" b="0" dirty="0">
                <a:latin typeface="Calibri" panose="020F0502020204030204" pitchFamily="34" charset="0"/>
              </a:rPr>
              <a:t> of a priori-</a:t>
            </a:r>
            <a:r>
              <a:rPr lang="fr-FR" sz="2000" b="0" dirty="0" err="1">
                <a:latin typeface="Calibri" panose="020F0502020204030204" pitchFamily="34" charset="0"/>
              </a:rPr>
              <a:t>hypotheses</a:t>
            </a:r>
            <a:r>
              <a:rPr lang="fr-FR" sz="2000" b="0" dirty="0">
                <a:latin typeface="Calibri" panose="020F0502020204030204" pitchFamily="34" charset="0"/>
              </a:rPr>
              <a:t> (source </a:t>
            </a:r>
            <a:r>
              <a:rPr lang="fr-FR" sz="2000" b="0" dirty="0" err="1">
                <a:latin typeface="Calibri" panose="020F0502020204030204" pitchFamily="34" charset="0"/>
              </a:rPr>
              <a:t>numbers</a:t>
            </a:r>
            <a:r>
              <a:rPr lang="fr-FR" sz="2000" b="0" dirty="0">
                <a:latin typeface="Calibri" panose="020F0502020204030204" pitchFamily="34" charset="0"/>
              </a:rPr>
              <a:t> and locations)</a:t>
            </a:r>
            <a:endParaRPr lang="fr-FR" sz="2000" b="0" dirty="0">
              <a:latin typeface="Calibri" panose="020F0502020204030204" pitchFamily="34" charset="0"/>
            </a:endParaRPr>
          </a:p>
          <a:p>
            <a:pPr marL="268605" indent="-268605" eaLnBrk="0" hangingPunct="0">
              <a:lnSpc>
                <a:spcPct val="115000"/>
              </a:lnSpc>
              <a:buFontTx/>
              <a:buChar char="-"/>
            </a:pPr>
            <a:r>
              <a:rPr lang="fr-FR" sz="2000" b="0" dirty="0" err="1">
                <a:latin typeface="Calibri" panose="020F0502020204030204" pitchFamily="34" charset="0"/>
              </a:rPr>
              <a:t>Some</a:t>
            </a:r>
            <a:r>
              <a:rPr lang="fr-FR" sz="2000" b="0" dirty="0">
                <a:latin typeface="Calibri" panose="020F0502020204030204" pitchFamily="34" charset="0"/>
              </a:rPr>
              <a:t> </a:t>
            </a:r>
            <a:r>
              <a:rPr lang="fr-FR" sz="2000" b="0" dirty="0" err="1">
                <a:latin typeface="Calibri" panose="020F0502020204030204" pitchFamily="34" charset="0"/>
              </a:rPr>
              <a:t>experimental</a:t>
            </a:r>
            <a:r>
              <a:rPr lang="fr-FR" sz="2000" b="0" dirty="0">
                <a:latin typeface="Calibri" panose="020F0502020204030204" pitchFamily="34" charset="0"/>
              </a:rPr>
              <a:t> </a:t>
            </a:r>
            <a:r>
              <a:rPr lang="fr-FR" sz="2000" b="0" dirty="0" err="1">
                <a:latin typeface="Calibri" panose="020F0502020204030204" pitchFamily="34" charset="0"/>
              </a:rPr>
              <a:t>constraints</a:t>
            </a:r>
            <a:r>
              <a:rPr lang="fr-FR" sz="2000" b="0" dirty="0">
                <a:latin typeface="Calibri" panose="020F0502020204030204" pitchFamily="34" charset="0"/>
              </a:rPr>
              <a:t> (</a:t>
            </a:r>
            <a:r>
              <a:rPr lang="fr-FR" sz="2000" b="0" dirty="0" err="1">
                <a:latin typeface="Calibri" panose="020F0502020204030204" pitchFamily="34" charset="0"/>
              </a:rPr>
              <a:t>e.g</a:t>
            </a:r>
            <a:r>
              <a:rPr lang="fr-FR" sz="2000" b="0" dirty="0">
                <a:latin typeface="Calibri" panose="020F0502020204030204" pitchFamily="34" charset="0"/>
              </a:rPr>
              <a:t>. stimulus </a:t>
            </a:r>
            <a:r>
              <a:rPr lang="fr-FR" sz="2000" b="0" dirty="0" err="1">
                <a:latin typeface="Calibri" panose="020F0502020204030204" pitchFamily="34" charset="0"/>
              </a:rPr>
              <a:t>features</a:t>
            </a:r>
            <a:r>
              <a:rPr lang="fr-FR" sz="2000" b="0" dirty="0">
                <a:latin typeface="Calibri" panose="020F0502020204030204" pitchFamily="34" charset="0"/>
              </a:rPr>
              <a:t>)</a:t>
            </a:r>
            <a:endParaRPr lang="fr-FR" sz="2000" b="0" dirty="0">
              <a:latin typeface="Calibri" panose="020F0502020204030204" pitchFamily="34" charset="0"/>
            </a:endParaRPr>
          </a:p>
        </p:txBody>
      </p:sp>
      <p:sp>
        <p:nvSpPr>
          <p:cNvPr id="609286" name="Text Box 6"/>
          <p:cNvSpPr txBox="1">
            <a:spLocks noChangeArrowheads="1"/>
          </p:cNvSpPr>
          <p:nvPr/>
        </p:nvSpPr>
        <p:spPr bwMode="auto">
          <a:xfrm>
            <a:off x="250825" y="4433550"/>
            <a:ext cx="8569325" cy="2215991"/>
          </a:xfrm>
          <a:prstGeom prst="rect">
            <a:avLst/>
          </a:prstGeom>
          <a:noFill/>
          <a:ln w="9525">
            <a:noFill/>
            <a:miter lim="800000"/>
          </a:ln>
          <a:effectLst/>
        </p:spPr>
        <p:txBody>
          <a:bodyPr>
            <a:spAutoFit/>
          </a:bodyPr>
          <a:lstStyle/>
          <a:p>
            <a:pPr marL="268605" indent="-268605" eaLnBrk="0" hangingPunct="0">
              <a:lnSpc>
                <a:spcPct val="115000"/>
              </a:lnSpc>
              <a:buClr>
                <a:schemeClr val="tx1"/>
              </a:buClr>
              <a:buFontTx/>
              <a:buChar char="-"/>
            </a:pPr>
            <a:r>
              <a:rPr lang="en-GB" sz="2000" b="0" dirty="0" smtClean="0">
                <a:latin typeface="Calibri" panose="020F0502020204030204" pitchFamily="34" charset="0"/>
              </a:rPr>
              <a:t>Samples</a:t>
            </a:r>
            <a:r>
              <a:rPr lang="fr-FR" sz="2000" b="0" dirty="0" smtClean="0">
                <a:latin typeface="Calibri" panose="020F0502020204030204" pitchFamily="34" charset="0"/>
              </a:rPr>
              <a:t> </a:t>
            </a:r>
            <a:r>
              <a:rPr lang="fr-FR" sz="2000" b="0" dirty="0" err="1">
                <a:solidFill>
                  <a:schemeClr val="tx2"/>
                </a:solidFill>
                <a:latin typeface="Calibri" panose="020F0502020204030204" pitchFamily="34" charset="0"/>
              </a:rPr>
              <a:t>consequences</a:t>
            </a:r>
            <a:r>
              <a:rPr lang="fr-FR" sz="2000" b="0" dirty="0">
                <a:solidFill>
                  <a:schemeClr val="tx2"/>
                </a:solidFill>
                <a:latin typeface="Calibri" panose="020F0502020204030204" pitchFamily="34" charset="0"/>
              </a:rPr>
              <a:t> of neural </a:t>
            </a:r>
            <a:r>
              <a:rPr lang="fr-FR" sz="2000" b="0" dirty="0" err="1">
                <a:solidFill>
                  <a:schemeClr val="tx2"/>
                </a:solidFill>
                <a:latin typeface="Calibri" panose="020F0502020204030204" pitchFamily="34" charset="0"/>
              </a:rPr>
              <a:t>activity</a:t>
            </a:r>
            <a:r>
              <a:rPr lang="fr-FR" sz="2000" b="0" dirty="0">
                <a:latin typeface="Calibri" panose="020F0502020204030204" pitchFamily="34" charset="0"/>
              </a:rPr>
              <a:t> (or </a:t>
            </a:r>
            <a:r>
              <a:rPr lang="fr-FR" sz="2000" b="0" dirty="0" err="1">
                <a:latin typeface="Calibri" panose="020F0502020204030204" pitchFamily="34" charset="0"/>
              </a:rPr>
              <a:t>other</a:t>
            </a:r>
            <a:r>
              <a:rPr lang="fr-FR" sz="2000" b="0" dirty="0">
                <a:latin typeface="Calibri" panose="020F0502020204030204" pitchFamily="34" charset="0"/>
              </a:rPr>
              <a:t> </a:t>
            </a:r>
            <a:r>
              <a:rPr lang="fr-FR" sz="2000" b="0" dirty="0" err="1">
                <a:latin typeface="Calibri" panose="020F0502020204030204" pitchFamily="34" charset="0"/>
              </a:rPr>
              <a:t>phenomena</a:t>
            </a:r>
            <a:r>
              <a:rPr lang="fr-FR" sz="2000" b="0" dirty="0">
                <a:latin typeface="Calibri" panose="020F0502020204030204" pitchFamily="34" charset="0"/>
              </a:rPr>
              <a:t> </a:t>
            </a:r>
            <a:r>
              <a:rPr lang="fr-FR" sz="2000" b="0" dirty="0" err="1">
                <a:latin typeface="Calibri" panose="020F0502020204030204" pitchFamily="34" charset="0"/>
              </a:rPr>
              <a:t>with</a:t>
            </a:r>
            <a:r>
              <a:rPr lang="fr-FR" sz="2000" b="0" dirty="0">
                <a:latin typeface="Calibri" panose="020F0502020204030204" pitchFamily="34" charset="0"/>
              </a:rPr>
              <a:t> PET)</a:t>
            </a:r>
            <a:endParaRPr lang="fr-FR" sz="2000" b="0" dirty="0">
              <a:latin typeface="Calibri" panose="020F0502020204030204" pitchFamily="34" charset="0"/>
            </a:endParaRPr>
          </a:p>
          <a:p>
            <a:pPr marL="268605" indent="-268605" eaLnBrk="0" hangingPunct="0">
              <a:lnSpc>
                <a:spcPct val="115000"/>
              </a:lnSpc>
              <a:buClr>
                <a:schemeClr val="tx1"/>
              </a:buClr>
              <a:buFontTx/>
              <a:buChar char="-"/>
            </a:pPr>
            <a:r>
              <a:rPr lang="fr-FR" sz="2000" b="0" dirty="0" err="1">
                <a:latin typeface="Calibri" panose="020F0502020204030204" pitchFamily="34" charset="0"/>
              </a:rPr>
              <a:t>Extremely</a:t>
            </a:r>
            <a:r>
              <a:rPr lang="fr-FR" sz="2000" b="0" dirty="0">
                <a:latin typeface="Calibri" panose="020F0502020204030204" pitchFamily="34" charset="0"/>
              </a:rPr>
              <a:t> </a:t>
            </a:r>
            <a:r>
              <a:rPr lang="fr-FR" sz="2000" b="0" dirty="0" err="1">
                <a:solidFill>
                  <a:schemeClr val="tx2"/>
                </a:solidFill>
                <a:latin typeface="Calibri" panose="020F0502020204030204" pitchFamily="34" charset="0"/>
              </a:rPr>
              <a:t>low</a:t>
            </a:r>
            <a:r>
              <a:rPr lang="fr-FR" sz="2000" b="0" dirty="0">
                <a:solidFill>
                  <a:schemeClr val="tx2"/>
                </a:solidFill>
                <a:latin typeface="Calibri" panose="020F0502020204030204" pitchFamily="34" charset="0"/>
              </a:rPr>
              <a:t> temporal </a:t>
            </a:r>
            <a:r>
              <a:rPr lang="fr-FR" sz="2000" b="0" dirty="0" err="1">
                <a:solidFill>
                  <a:schemeClr val="tx2"/>
                </a:solidFill>
                <a:latin typeface="Calibri" panose="020F0502020204030204" pitchFamily="34" charset="0"/>
              </a:rPr>
              <a:t>resolution</a:t>
            </a:r>
            <a:r>
              <a:rPr lang="fr-FR" sz="2000" b="0" dirty="0">
                <a:latin typeface="Calibri" panose="020F0502020204030204" pitchFamily="34" charset="0"/>
              </a:rPr>
              <a:t> (</a:t>
            </a:r>
            <a:r>
              <a:rPr lang="fr-FR" sz="2000" b="0" dirty="0" err="1">
                <a:latin typeface="Calibri" panose="020F0502020204030204" pitchFamily="34" charset="0"/>
              </a:rPr>
              <a:t>hundreds</a:t>
            </a:r>
            <a:r>
              <a:rPr lang="fr-FR" sz="2000" b="0" dirty="0">
                <a:latin typeface="Calibri" panose="020F0502020204030204" pitchFamily="34" charset="0"/>
              </a:rPr>
              <a:t> of ms to </a:t>
            </a:r>
            <a:r>
              <a:rPr lang="fr-FR" sz="2000" b="0" dirty="0" err="1" smtClean="0">
                <a:latin typeface="Calibri" panose="020F0502020204030204" pitchFamily="34" charset="0"/>
              </a:rPr>
              <a:t>several</a:t>
            </a:r>
            <a:r>
              <a:rPr lang="fr-FR" sz="2000" b="0" dirty="0" smtClean="0">
                <a:latin typeface="Calibri" panose="020F0502020204030204" pitchFamily="34" charset="0"/>
              </a:rPr>
              <a:t> seconds)</a:t>
            </a:r>
            <a:endParaRPr lang="fr-FR" sz="2000" b="0" dirty="0">
              <a:latin typeface="Calibri" panose="020F0502020204030204" pitchFamily="34" charset="0"/>
            </a:endParaRPr>
          </a:p>
          <a:p>
            <a:pPr marL="268605" indent="-268605" eaLnBrk="0" hangingPunct="0">
              <a:lnSpc>
                <a:spcPct val="115000"/>
              </a:lnSpc>
              <a:buClr>
                <a:schemeClr val="tx1"/>
              </a:buClr>
              <a:buFontTx/>
              <a:buChar char="-"/>
            </a:pPr>
            <a:r>
              <a:rPr lang="fr-FR" sz="2000" b="0" dirty="0">
                <a:solidFill>
                  <a:schemeClr val="tx2"/>
                </a:solidFill>
                <a:latin typeface="Calibri" panose="020F0502020204030204" pitchFamily="34" charset="0"/>
              </a:rPr>
              <a:t>Good spatial </a:t>
            </a:r>
            <a:r>
              <a:rPr lang="fr-FR" sz="2000" b="0" dirty="0" err="1">
                <a:solidFill>
                  <a:schemeClr val="tx2"/>
                </a:solidFill>
                <a:latin typeface="Calibri" panose="020F0502020204030204" pitchFamily="34" charset="0"/>
              </a:rPr>
              <a:t>resolution</a:t>
            </a:r>
            <a:r>
              <a:rPr lang="fr-FR" sz="2000" b="0" dirty="0">
                <a:latin typeface="Calibri" panose="020F0502020204030204" pitchFamily="34" charset="0"/>
              </a:rPr>
              <a:t> (2-10 mm; but limitations due to signal nature)</a:t>
            </a:r>
            <a:endParaRPr lang="fr-FR" sz="2000" b="0" dirty="0">
              <a:latin typeface="Calibri" panose="020F0502020204030204" pitchFamily="34" charset="0"/>
            </a:endParaRPr>
          </a:p>
          <a:p>
            <a:pPr marL="268605" indent="-268605" eaLnBrk="0" hangingPunct="0">
              <a:lnSpc>
                <a:spcPct val="115000"/>
              </a:lnSpc>
              <a:buClr>
                <a:schemeClr val="tx1"/>
              </a:buClr>
              <a:buFontTx/>
              <a:buChar char="-"/>
            </a:pPr>
            <a:r>
              <a:rPr lang="fr-FR" sz="2000" b="0" dirty="0">
                <a:solidFill>
                  <a:schemeClr val="tx2"/>
                </a:solidFill>
                <a:latin typeface="Calibri" panose="020F0502020204030204" pitchFamily="34" charset="0"/>
              </a:rPr>
              <a:t>No </a:t>
            </a:r>
            <a:r>
              <a:rPr lang="fr-FR" sz="2000" b="0" dirty="0" err="1">
                <a:solidFill>
                  <a:schemeClr val="tx2"/>
                </a:solidFill>
                <a:latin typeface="Calibri" panose="020F0502020204030204" pitchFamily="34" charset="0"/>
              </a:rPr>
              <a:t>need</a:t>
            </a:r>
            <a:r>
              <a:rPr lang="fr-FR" sz="2000" b="0" dirty="0">
                <a:solidFill>
                  <a:schemeClr val="tx2"/>
                </a:solidFill>
                <a:latin typeface="Calibri" panose="020F0502020204030204" pitchFamily="34" charset="0"/>
              </a:rPr>
              <a:t> of a priori-</a:t>
            </a:r>
            <a:r>
              <a:rPr lang="fr-FR" sz="2000" b="0" dirty="0" err="1">
                <a:solidFill>
                  <a:schemeClr val="tx2"/>
                </a:solidFill>
                <a:latin typeface="Calibri" panose="020F0502020204030204" pitchFamily="34" charset="0"/>
              </a:rPr>
              <a:t>hypotheses</a:t>
            </a:r>
            <a:r>
              <a:rPr lang="fr-FR" sz="2000" b="0" dirty="0">
                <a:latin typeface="Calibri" panose="020F0502020204030204" pitchFamily="34" charset="0"/>
              </a:rPr>
              <a:t> (source </a:t>
            </a:r>
            <a:r>
              <a:rPr lang="fr-FR" sz="2000" b="0" dirty="0" err="1">
                <a:latin typeface="Calibri" panose="020F0502020204030204" pitchFamily="34" charset="0"/>
              </a:rPr>
              <a:t>numbers</a:t>
            </a:r>
            <a:r>
              <a:rPr lang="fr-FR" sz="2000" b="0" dirty="0">
                <a:latin typeface="Calibri" panose="020F0502020204030204" pitchFamily="34" charset="0"/>
              </a:rPr>
              <a:t> and locations)</a:t>
            </a:r>
            <a:endParaRPr lang="fr-FR" sz="2000" b="0" dirty="0">
              <a:latin typeface="Calibri" panose="020F0502020204030204" pitchFamily="34" charset="0"/>
            </a:endParaRPr>
          </a:p>
          <a:p>
            <a:pPr marL="268605" indent="-268605" eaLnBrk="0" hangingPunct="0">
              <a:lnSpc>
                <a:spcPct val="115000"/>
              </a:lnSpc>
              <a:buClr>
                <a:schemeClr val="tx1"/>
              </a:buClr>
              <a:buFontTx/>
              <a:buChar char="-"/>
            </a:pPr>
            <a:r>
              <a:rPr lang="fr-FR" sz="2000" b="0" dirty="0">
                <a:latin typeface="Calibri" panose="020F0502020204030204" pitchFamily="34" charset="0"/>
              </a:rPr>
              <a:t>More flexible stimulation </a:t>
            </a:r>
            <a:r>
              <a:rPr lang="fr-FR" sz="2000" b="0" dirty="0" err="1">
                <a:latin typeface="Calibri" panose="020F0502020204030204" pitchFamily="34" charset="0"/>
              </a:rPr>
              <a:t>paradigms</a:t>
            </a:r>
            <a:endParaRPr lang="fr-FR" sz="2000" b="0" dirty="0">
              <a:latin typeface="Calibri" panose="020F0502020204030204" pitchFamily="34" charset="0"/>
            </a:endParaRPr>
          </a:p>
          <a:p>
            <a:pPr marL="268605" indent="-268605" eaLnBrk="0" hangingPunct="0">
              <a:lnSpc>
                <a:spcPct val="115000"/>
              </a:lnSpc>
              <a:buClr>
                <a:schemeClr val="tx1"/>
              </a:buClr>
              <a:buFontTx/>
              <a:buChar char="-"/>
            </a:pPr>
            <a:r>
              <a:rPr lang="fr-FR" sz="2000" b="0" dirty="0" err="1">
                <a:latin typeface="Calibri" panose="020F0502020204030204" pitchFamily="34" charset="0"/>
              </a:rPr>
              <a:t>Some</a:t>
            </a:r>
            <a:r>
              <a:rPr lang="fr-FR" sz="2000" b="0" dirty="0">
                <a:latin typeface="Calibri" panose="020F0502020204030204" pitchFamily="34" charset="0"/>
              </a:rPr>
              <a:t> </a:t>
            </a:r>
            <a:r>
              <a:rPr lang="fr-FR" sz="2000" b="0" dirty="0" err="1">
                <a:latin typeface="Calibri" panose="020F0502020204030204" pitchFamily="34" charset="0"/>
              </a:rPr>
              <a:t>experimental</a:t>
            </a:r>
            <a:r>
              <a:rPr lang="fr-FR" sz="2000" b="0" dirty="0">
                <a:latin typeface="Calibri" panose="020F0502020204030204" pitchFamily="34" charset="0"/>
              </a:rPr>
              <a:t> </a:t>
            </a:r>
            <a:r>
              <a:rPr lang="fr-FR" sz="2000" b="0" dirty="0" err="1">
                <a:latin typeface="Calibri" panose="020F0502020204030204" pitchFamily="34" charset="0"/>
              </a:rPr>
              <a:t>constraints</a:t>
            </a:r>
            <a:r>
              <a:rPr lang="fr-FR" sz="2000" b="0" dirty="0">
                <a:latin typeface="Calibri" panose="020F0502020204030204" pitchFamily="34" charset="0"/>
              </a:rPr>
              <a:t> due to the scanner </a:t>
            </a:r>
            <a:r>
              <a:rPr lang="en-GB" sz="2000" b="0" dirty="0" smtClean="0">
                <a:latin typeface="Calibri" panose="020F0502020204030204" pitchFamily="34" charset="0"/>
              </a:rPr>
              <a:t>environment</a:t>
            </a:r>
            <a:endParaRPr lang="en-GB" sz="2000" b="0" dirty="0">
              <a:latin typeface="Calibri" panose="020F0502020204030204" pitchFamily="34" charset="0"/>
            </a:endParaRPr>
          </a:p>
        </p:txBody>
      </p:sp>
      <p:sp>
        <p:nvSpPr>
          <p:cNvPr id="8" name="Rounded Rectangle 7"/>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0">
              <a:latin typeface="Arial" panose="020B0604020202020204" pitchFamily="34" charset="0"/>
              <a:cs typeface="+mn-cs"/>
            </a:endParaRPr>
          </a:p>
        </p:txBody>
      </p:sp>
      <p:sp>
        <p:nvSpPr>
          <p:cNvPr id="9" name="Rectangle 8"/>
          <p:cNvSpPr>
            <a:spLocks noChangeArrowheads="1"/>
          </p:cNvSpPr>
          <p:nvPr/>
        </p:nvSpPr>
        <p:spPr bwMode="auto">
          <a:xfrm>
            <a:off x="2001609" y="197961"/>
            <a:ext cx="5140782"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b="0" kern="0" dirty="0" smtClean="0">
                <a:latin typeface="Calibri" panose="020F0502020204030204" pitchFamily="34" charset="0"/>
                <a:cs typeface="+mn-cs"/>
              </a:rPr>
              <a:t>EEG </a:t>
            </a:r>
            <a:r>
              <a:rPr lang="en-GB" sz="2400" b="0" kern="0" dirty="0" err="1">
                <a:latin typeface="Calibri" panose="020F0502020204030204" pitchFamily="34" charset="0"/>
                <a:cs typeface="+mn-cs"/>
              </a:rPr>
              <a:t>vs</a:t>
            </a:r>
            <a:r>
              <a:rPr lang="en-GB" sz="2400" b="0" kern="0" dirty="0">
                <a:latin typeface="Calibri" panose="020F0502020204030204" pitchFamily="34" charset="0"/>
                <a:cs typeface="+mn-cs"/>
              </a:rPr>
              <a:t> </a:t>
            </a:r>
            <a:r>
              <a:rPr lang="en-GB" sz="2400" b="0" kern="0" dirty="0" smtClean="0">
                <a:latin typeface="Calibri" panose="020F0502020204030204" pitchFamily="34" charset="0"/>
                <a:cs typeface="+mn-cs"/>
              </a:rPr>
              <a:t>BOLD-</a:t>
            </a:r>
            <a:r>
              <a:rPr lang="en-GB" sz="2400" b="0" kern="0" dirty="0" err="1" smtClean="0">
                <a:latin typeface="Calibri" panose="020F0502020204030204" pitchFamily="34" charset="0"/>
                <a:cs typeface="+mn-cs"/>
              </a:rPr>
              <a:t>fMRI</a:t>
            </a:r>
            <a:r>
              <a:rPr lang="en-GB" sz="2400" b="0" kern="0" dirty="0" smtClean="0">
                <a:latin typeface="Calibri" panose="020F0502020204030204" pitchFamily="34" charset="0"/>
                <a:cs typeface="+mn-cs"/>
              </a:rPr>
              <a:t>: things to remember</a:t>
            </a:r>
            <a:endParaRPr lang="en-GB" sz="2400" b="0" kern="0" dirty="0">
              <a:latin typeface="Calibri" panose="020F0502020204030204" pitchFamily="34" charset="0"/>
              <a:cs typeface="+mn-cs"/>
            </a:endParaRPr>
          </a:p>
        </p:txBody>
      </p:sp>
      <p:sp>
        <p:nvSpPr>
          <p:cNvPr id="15" name="Rectangle 6"/>
          <p:cNvSpPr>
            <a:spLocks noChangeArrowheads="1"/>
          </p:cNvSpPr>
          <p:nvPr/>
        </p:nvSpPr>
        <p:spPr bwMode="auto">
          <a:xfrm>
            <a:off x="5984828" y="1214422"/>
            <a:ext cx="1428760" cy="566309"/>
          </a:xfrm>
          <a:prstGeom prst="rect">
            <a:avLst/>
          </a:prstGeom>
          <a:noFill/>
          <a:ln w="9525">
            <a:noFill/>
            <a:miter lim="800000"/>
          </a:ln>
          <a:effectLst>
            <a:outerShdw blurRad="50800" dist="38100" dir="2700000" algn="tl" rotWithShape="0">
              <a:prstClr val="black">
                <a:alpha val="40000"/>
              </a:prstClr>
            </a:outerShdw>
          </a:effectLst>
        </p:spPr>
        <p:txBody>
          <a:bodyPr wrap="square">
            <a:spAutoFit/>
          </a:bodyPr>
          <a:lstStyle/>
          <a:p>
            <a:pPr>
              <a:lnSpc>
                <a:spcPct val="140000"/>
              </a:lnSpc>
            </a:pPr>
            <a:r>
              <a:rPr lang="en-GB" sz="2200" b="0" dirty="0" smtClean="0">
                <a:latin typeface="Calibri" panose="020F0502020204030204" pitchFamily="34" charset="0"/>
              </a:rPr>
              <a:t>Scalp EEG</a:t>
            </a:r>
            <a:endParaRPr lang="en-GB" sz="2200" b="0" dirty="0">
              <a:latin typeface="Calibri" panose="020F0502020204030204" pitchFamily="34" charset="0"/>
            </a:endParaRPr>
          </a:p>
        </p:txBody>
      </p:sp>
      <p:sp>
        <p:nvSpPr>
          <p:cNvPr id="17" name="Rectangle 6"/>
          <p:cNvSpPr>
            <a:spLocks noChangeArrowheads="1"/>
          </p:cNvSpPr>
          <p:nvPr/>
        </p:nvSpPr>
        <p:spPr bwMode="auto">
          <a:xfrm>
            <a:off x="6316492" y="3963258"/>
            <a:ext cx="1827408" cy="566309"/>
          </a:xfrm>
          <a:prstGeom prst="rect">
            <a:avLst/>
          </a:prstGeom>
          <a:noFill/>
          <a:ln w="9525">
            <a:noFill/>
            <a:miter lim="800000"/>
          </a:ln>
          <a:effectLst>
            <a:outerShdw blurRad="50800" dist="38100" dir="2700000" algn="tl" rotWithShape="0">
              <a:prstClr val="black">
                <a:alpha val="40000"/>
              </a:prstClr>
            </a:outerShdw>
          </a:effectLst>
        </p:spPr>
        <p:txBody>
          <a:bodyPr wrap="square">
            <a:spAutoFit/>
          </a:bodyPr>
          <a:lstStyle/>
          <a:p>
            <a:pPr>
              <a:lnSpc>
                <a:spcPct val="140000"/>
              </a:lnSpc>
            </a:pPr>
            <a:r>
              <a:rPr lang="en-GB" sz="2200" b="0" dirty="0" smtClean="0">
                <a:latin typeface="Calibri" panose="020F0502020204030204" pitchFamily="34" charset="0"/>
              </a:rPr>
              <a:t>BOLD </a:t>
            </a:r>
            <a:r>
              <a:rPr lang="en-GB" sz="2200" b="0" dirty="0" err="1" smtClean="0">
                <a:latin typeface="Calibri" panose="020F0502020204030204" pitchFamily="34" charset="0"/>
              </a:rPr>
              <a:t>fMRI</a:t>
            </a:r>
            <a:endParaRPr lang="en-GB" sz="2200" b="0" dirty="0">
              <a:latin typeface="Calibri" panose="020F0502020204030204" pitchFamily="34" charset="0"/>
            </a:endParaRPr>
          </a:p>
        </p:txBody>
      </p:sp>
      <p:grpSp>
        <p:nvGrpSpPr>
          <p:cNvPr id="2" name="Group 20"/>
          <p:cNvGrpSpPr/>
          <p:nvPr/>
        </p:nvGrpSpPr>
        <p:grpSpPr>
          <a:xfrm>
            <a:off x="7792135" y="4056952"/>
            <a:ext cx="747104" cy="357190"/>
            <a:chOff x="7464861" y="6089245"/>
            <a:chExt cx="943248" cy="401940"/>
          </a:xfrm>
        </p:grpSpPr>
        <p:sp>
          <p:nvSpPr>
            <p:cNvPr id="19" name="Rounded Rectangle 60"/>
            <p:cNvSpPr>
              <a:spLocks noChangeArrowheads="1"/>
            </p:cNvSpPr>
            <p:nvPr/>
          </p:nvSpPr>
          <p:spPr bwMode="auto">
            <a:xfrm>
              <a:off x="7464861" y="6089245"/>
              <a:ext cx="943248" cy="401940"/>
            </a:xfrm>
            <a:prstGeom prst="roundRect">
              <a:avLst>
                <a:gd name="adj" fmla="val 10574"/>
              </a:avLst>
            </a:prstGeom>
            <a:solidFill>
              <a:schemeClr val="tx1"/>
            </a:solidFill>
            <a:ln w="9525" algn="ctr">
              <a:solidFill>
                <a:schemeClr val="tx1"/>
              </a:solidFill>
              <a:round/>
            </a:ln>
          </p:spPr>
          <p:txBody>
            <a:bodyPr/>
            <a:lstStyle/>
            <a:p>
              <a:endParaRPr lang="en-GB"/>
            </a:p>
          </p:txBody>
        </p:sp>
        <p:pic>
          <p:nvPicPr>
            <p:cNvPr id="20" name="Picture 24"/>
            <p:cNvPicPr>
              <a:picLocks noChangeAspect="1" noChangeArrowheads="1"/>
            </p:cNvPicPr>
            <p:nvPr/>
          </p:nvPicPr>
          <p:blipFill>
            <a:blip r:embed="rId1" cstate="print"/>
            <a:srcRect l="16656" t="72175" r="13880" b="6766"/>
            <a:stretch>
              <a:fillRect/>
            </a:stretch>
          </p:blipFill>
          <p:spPr bwMode="auto">
            <a:xfrm>
              <a:off x="7507435" y="6135897"/>
              <a:ext cx="857100" cy="319935"/>
            </a:xfrm>
            <a:prstGeom prst="rect">
              <a:avLst/>
            </a:prstGeom>
            <a:noFill/>
            <a:ln w="9525">
              <a:noFill/>
              <a:miter lim="800000"/>
              <a:headEnd/>
              <a:tailEnd/>
            </a:ln>
          </p:spPr>
        </p:pic>
      </p:grpSp>
      <p:sp>
        <p:nvSpPr>
          <p:cNvPr id="23" name="Rounded Rectangle 60"/>
          <p:cNvSpPr>
            <a:spLocks noChangeArrowheads="1"/>
          </p:cNvSpPr>
          <p:nvPr/>
        </p:nvSpPr>
        <p:spPr bwMode="auto">
          <a:xfrm>
            <a:off x="7286644" y="1330830"/>
            <a:ext cx="1285884" cy="357190"/>
          </a:xfrm>
          <a:prstGeom prst="roundRect">
            <a:avLst>
              <a:gd name="adj" fmla="val 10574"/>
            </a:avLst>
          </a:prstGeom>
          <a:solidFill>
            <a:schemeClr val="tx1"/>
          </a:solidFill>
          <a:ln w="9525" algn="ctr">
            <a:solidFill>
              <a:schemeClr val="tx1"/>
            </a:solidFill>
            <a:round/>
          </a:ln>
        </p:spPr>
        <p:txBody>
          <a:bodyPr/>
          <a:lstStyle/>
          <a:p>
            <a:endParaRPr lang="en-GB"/>
          </a:p>
        </p:txBody>
      </p:sp>
      <p:pic>
        <p:nvPicPr>
          <p:cNvPr id="25" name="Picture 2"/>
          <p:cNvPicPr>
            <a:picLocks noChangeArrowheads="1"/>
          </p:cNvPicPr>
          <p:nvPr/>
        </p:nvPicPr>
        <p:blipFill>
          <a:blip r:embed="rId2" cstate="print"/>
          <a:srcRect l="69879" t="21330" r="2447" b="68779"/>
          <a:stretch>
            <a:fillRect/>
          </a:stretch>
        </p:blipFill>
        <p:spPr bwMode="auto">
          <a:xfrm>
            <a:off x="7302880" y="1358795"/>
            <a:ext cx="1245773" cy="30265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9282">
                                            <p:txEl>
                                              <p:pRg st="0" end="0"/>
                                            </p:txEl>
                                          </p:spTgt>
                                        </p:tgtEl>
                                        <p:attrNameLst>
                                          <p:attrName>style.visibility</p:attrName>
                                        </p:attrNameLst>
                                      </p:cBhvr>
                                      <p:to>
                                        <p:strVal val="visible"/>
                                      </p:to>
                                    </p:set>
                                    <p:animEffect transition="in" filter="fade">
                                      <p:cBhvr>
                                        <p:cTn id="7" dur="500"/>
                                        <p:tgtEl>
                                          <p:spTgt spid="60928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09286">
                                            <p:txEl>
                                              <p:pRg st="0" end="0"/>
                                            </p:txEl>
                                          </p:spTgt>
                                        </p:tgtEl>
                                        <p:attrNameLst>
                                          <p:attrName>style.visibility</p:attrName>
                                        </p:attrNameLst>
                                      </p:cBhvr>
                                      <p:to>
                                        <p:strVal val="visible"/>
                                      </p:to>
                                    </p:set>
                                    <p:animEffect transition="in" filter="fade">
                                      <p:cBhvr>
                                        <p:cTn id="10" dur="500"/>
                                        <p:tgtEl>
                                          <p:spTgt spid="6092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09282">
                                            <p:txEl>
                                              <p:pRg st="1" end="1"/>
                                            </p:txEl>
                                          </p:spTgt>
                                        </p:tgtEl>
                                        <p:attrNameLst>
                                          <p:attrName>style.visibility</p:attrName>
                                        </p:attrNameLst>
                                      </p:cBhvr>
                                      <p:to>
                                        <p:strVal val="visible"/>
                                      </p:to>
                                    </p:set>
                                    <p:animEffect transition="in" filter="fade">
                                      <p:cBhvr>
                                        <p:cTn id="15" dur="500"/>
                                        <p:tgtEl>
                                          <p:spTgt spid="60928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09286">
                                            <p:txEl>
                                              <p:pRg st="1" end="1"/>
                                            </p:txEl>
                                          </p:spTgt>
                                        </p:tgtEl>
                                        <p:attrNameLst>
                                          <p:attrName>style.visibility</p:attrName>
                                        </p:attrNameLst>
                                      </p:cBhvr>
                                      <p:to>
                                        <p:strVal val="visible"/>
                                      </p:to>
                                    </p:set>
                                    <p:animEffect transition="in" filter="fade">
                                      <p:cBhvr>
                                        <p:cTn id="18" dur="500"/>
                                        <p:tgtEl>
                                          <p:spTgt spid="60928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09282">
                                            <p:txEl>
                                              <p:pRg st="2" end="2"/>
                                            </p:txEl>
                                          </p:spTgt>
                                        </p:tgtEl>
                                        <p:attrNameLst>
                                          <p:attrName>style.visibility</p:attrName>
                                        </p:attrNameLst>
                                      </p:cBhvr>
                                      <p:to>
                                        <p:strVal val="visible"/>
                                      </p:to>
                                    </p:set>
                                    <p:animEffect transition="in" filter="fade">
                                      <p:cBhvr>
                                        <p:cTn id="23" dur="500"/>
                                        <p:tgtEl>
                                          <p:spTgt spid="609282">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09286">
                                            <p:txEl>
                                              <p:pRg st="2" end="2"/>
                                            </p:txEl>
                                          </p:spTgt>
                                        </p:tgtEl>
                                        <p:attrNameLst>
                                          <p:attrName>style.visibility</p:attrName>
                                        </p:attrNameLst>
                                      </p:cBhvr>
                                      <p:to>
                                        <p:strVal val="visible"/>
                                      </p:to>
                                    </p:set>
                                    <p:animEffect transition="in" filter="fade">
                                      <p:cBhvr>
                                        <p:cTn id="26" dur="500"/>
                                        <p:tgtEl>
                                          <p:spTgt spid="60928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09282">
                                            <p:txEl>
                                              <p:pRg st="3" end="3"/>
                                            </p:txEl>
                                          </p:spTgt>
                                        </p:tgtEl>
                                        <p:attrNameLst>
                                          <p:attrName>style.visibility</p:attrName>
                                        </p:attrNameLst>
                                      </p:cBhvr>
                                      <p:to>
                                        <p:strVal val="visible"/>
                                      </p:to>
                                    </p:set>
                                    <p:animEffect transition="in" filter="fade">
                                      <p:cBhvr>
                                        <p:cTn id="31" dur="500"/>
                                        <p:tgtEl>
                                          <p:spTgt spid="609282">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09286">
                                            <p:txEl>
                                              <p:pRg st="3" end="3"/>
                                            </p:txEl>
                                          </p:spTgt>
                                        </p:tgtEl>
                                        <p:attrNameLst>
                                          <p:attrName>style.visibility</p:attrName>
                                        </p:attrNameLst>
                                      </p:cBhvr>
                                      <p:to>
                                        <p:strVal val="visible"/>
                                      </p:to>
                                    </p:set>
                                    <p:animEffect transition="in" filter="fade">
                                      <p:cBhvr>
                                        <p:cTn id="34" dur="500"/>
                                        <p:tgtEl>
                                          <p:spTgt spid="60928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09282">
                                            <p:txEl>
                                              <p:pRg st="4" end="4"/>
                                            </p:txEl>
                                          </p:spTgt>
                                        </p:tgtEl>
                                        <p:attrNameLst>
                                          <p:attrName>style.visibility</p:attrName>
                                        </p:attrNameLst>
                                      </p:cBhvr>
                                      <p:to>
                                        <p:strVal val="visible"/>
                                      </p:to>
                                    </p:set>
                                    <p:animEffect transition="in" filter="fade">
                                      <p:cBhvr>
                                        <p:cTn id="39" dur="500"/>
                                        <p:tgtEl>
                                          <p:spTgt spid="609282">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09286">
                                            <p:txEl>
                                              <p:pRg st="4" end="4"/>
                                            </p:txEl>
                                          </p:spTgt>
                                        </p:tgtEl>
                                        <p:attrNameLst>
                                          <p:attrName>style.visibility</p:attrName>
                                        </p:attrNameLst>
                                      </p:cBhvr>
                                      <p:to>
                                        <p:strVal val="visible"/>
                                      </p:to>
                                    </p:set>
                                    <p:animEffect transition="in" filter="fade">
                                      <p:cBhvr>
                                        <p:cTn id="42" dur="500"/>
                                        <p:tgtEl>
                                          <p:spTgt spid="609286">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09286">
                                            <p:txEl>
                                              <p:pRg st="5" end="5"/>
                                            </p:txEl>
                                          </p:spTgt>
                                        </p:tgtEl>
                                        <p:attrNameLst>
                                          <p:attrName>style.visibility</p:attrName>
                                        </p:attrNameLst>
                                      </p:cBhvr>
                                      <p:to>
                                        <p:strVal val="visible"/>
                                      </p:to>
                                    </p:set>
                                    <p:animEffect transition="in" filter="fade">
                                      <p:cBhvr>
                                        <p:cTn id="45" dur="500"/>
                                        <p:tgtEl>
                                          <p:spTgt spid="6092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ounded Rectangle 9"/>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11" name="Rectangle 10"/>
          <p:cNvSpPr>
            <a:spLocks noChangeArrowheads="1"/>
          </p:cNvSpPr>
          <p:nvPr/>
        </p:nvSpPr>
        <p:spPr bwMode="auto">
          <a:xfrm>
            <a:off x="2071688" y="188913"/>
            <a:ext cx="4983162"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latin typeface="Calibri" panose="020F0502020204030204" pitchFamily="34" charset="0"/>
              </a:rPr>
              <a:t>..and summary of (possible) solutions!</a:t>
            </a:r>
            <a:endParaRPr lang="en-GB" sz="2400" kern="0" dirty="0">
              <a:latin typeface="Calibri" panose="020F0502020204030204" pitchFamily="34" charset="0"/>
            </a:endParaRPr>
          </a:p>
        </p:txBody>
      </p:sp>
      <p:sp>
        <p:nvSpPr>
          <p:cNvPr id="21" name="Rounded Rectangle 20"/>
          <p:cNvSpPr/>
          <p:nvPr/>
        </p:nvSpPr>
        <p:spPr bwMode="auto">
          <a:xfrm>
            <a:off x="428625" y="1385888"/>
            <a:ext cx="8358188" cy="357187"/>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29" name="Rectangle 3"/>
          <p:cNvSpPr>
            <a:spLocks noChangeArrowheads="1"/>
          </p:cNvSpPr>
          <p:nvPr/>
        </p:nvSpPr>
        <p:spPr bwMode="auto">
          <a:xfrm>
            <a:off x="485775" y="1357313"/>
            <a:ext cx="8255000" cy="438150"/>
          </a:xfrm>
          <a:prstGeom prst="rect">
            <a:avLst/>
          </a:prstGeom>
          <a:noFill/>
          <a:ln w="9525">
            <a:noFill/>
            <a:miter lim="800000"/>
          </a:ln>
          <a:effectLst>
            <a:outerShdw blurRad="50800" dist="38100" dir="2700000" sx="127000" sy="127000" algn="tl" rotWithShape="0">
              <a:prstClr val="black">
                <a:alpha val="40000"/>
              </a:prstClr>
            </a:outerShdw>
          </a:effectLst>
        </p:spPr>
        <p:txBody>
          <a:bodyPr lIns="0" tIns="46038" rIns="1296000" bIns="82800" anchor="b">
            <a:spAutoFit/>
          </a:bodyPr>
          <a:lstStyle/>
          <a:p>
            <a:pPr fontAlgn="auto">
              <a:spcBef>
                <a:spcPts val="0"/>
              </a:spcBef>
              <a:spcAft>
                <a:spcPts val="0"/>
              </a:spcAft>
              <a:defRPr/>
            </a:pPr>
            <a:r>
              <a:rPr lang="it-IT" sz="2000" dirty="0">
                <a:effectLst>
                  <a:outerShdw blurRad="38100" dist="38100" dir="2700000" algn="tl">
                    <a:srgbClr val="000000"/>
                  </a:outerShdw>
                </a:effectLst>
                <a:latin typeface="Calibri" panose="020F0502020204030204" pitchFamily="34" charset="0"/>
                <a:cs typeface="Tahoma" panose="020B0604030504040204" pitchFamily="34" charset="0"/>
              </a:rPr>
              <a:t>  Problem </a:t>
            </a:r>
            <a:r>
              <a:rPr lang="en-GB" sz="2000" dirty="0">
                <a:effectLst>
                  <a:outerShdw blurRad="38100" dist="38100" dir="2700000" algn="tl">
                    <a:srgbClr val="000000"/>
                  </a:outerShdw>
                </a:effectLst>
                <a:latin typeface="Calibri" panose="020F0502020204030204" pitchFamily="34" charset="0"/>
                <a:cs typeface="Tahoma" panose="020B0604030504040204" pitchFamily="34" charset="0"/>
              </a:rPr>
              <a:t>#1: Temporal jitter</a:t>
            </a:r>
            <a:endParaRPr lang="en-US" sz="2000" dirty="0">
              <a:latin typeface="Calibri" panose="020F0502020204030204" pitchFamily="34" charset="0"/>
              <a:cs typeface="Tahoma" panose="020B0604030504040204" pitchFamily="34" charset="0"/>
            </a:endParaRPr>
          </a:p>
        </p:txBody>
      </p:sp>
      <p:sp>
        <p:nvSpPr>
          <p:cNvPr id="30" name="Rectangle 3"/>
          <p:cNvSpPr>
            <a:spLocks noChangeArrowheads="1"/>
          </p:cNvSpPr>
          <p:nvPr/>
        </p:nvSpPr>
        <p:spPr bwMode="auto">
          <a:xfrm>
            <a:off x="928688" y="1857375"/>
            <a:ext cx="8001000" cy="746125"/>
          </a:xfrm>
          <a:prstGeom prst="rect">
            <a:avLst/>
          </a:prstGeom>
          <a:noFill/>
          <a:ln w="9525">
            <a:noFill/>
            <a:miter lim="800000"/>
          </a:ln>
          <a:effectLst>
            <a:outerShdw blurRad="50800" dist="38100" dir="2700000" sx="127000" sy="127000" algn="tl" rotWithShape="0">
              <a:prstClr val="black">
                <a:alpha val="40000"/>
              </a:prstClr>
            </a:outerShdw>
          </a:effectLst>
        </p:spPr>
        <p:txBody>
          <a:bodyPr lIns="0" tIns="46038" rIns="468000" bIns="82800" anchor="b">
            <a:spAutoFit/>
          </a:bodyPr>
          <a:lstStyle/>
          <a:p>
            <a:pPr fontAlgn="auto">
              <a:spcBef>
                <a:spcPts val="0"/>
              </a:spcBef>
              <a:spcAft>
                <a:spcPts val="0"/>
              </a:spcAft>
              <a:defRPr/>
            </a:pPr>
            <a:r>
              <a:rPr lang="it-IT" sz="2000" dirty="0">
                <a:effectLst>
                  <a:outerShdw blurRad="38100" dist="38100" dir="2700000" algn="tl">
                    <a:srgbClr val="000000"/>
                  </a:outerShdw>
                </a:effectLst>
                <a:latin typeface="Calibri" panose="020F0502020204030204" pitchFamily="34" charset="0"/>
                <a:cs typeface="Tahoma" panose="020B0604030504040204" pitchFamily="34" charset="0"/>
              </a:rPr>
              <a:t>Solution: Estimation of latency and amplitude values for each single-trial (by multiple linear regression or functional localiser of TFD)</a:t>
            </a:r>
            <a:endParaRPr lang="en-US" sz="2000" dirty="0">
              <a:latin typeface="Calibri" panose="020F0502020204030204" pitchFamily="34" charset="0"/>
              <a:cs typeface="Tahoma" panose="020B0604030504040204" pitchFamily="34" charset="0"/>
            </a:endParaRPr>
          </a:p>
        </p:txBody>
      </p:sp>
      <p:sp>
        <p:nvSpPr>
          <p:cNvPr id="35" name="Rounded Rectangle 34"/>
          <p:cNvSpPr/>
          <p:nvPr/>
        </p:nvSpPr>
        <p:spPr bwMode="auto">
          <a:xfrm>
            <a:off x="428625" y="2968625"/>
            <a:ext cx="8358188" cy="357188"/>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36" name="Rectangle 3"/>
          <p:cNvSpPr>
            <a:spLocks noChangeArrowheads="1"/>
          </p:cNvSpPr>
          <p:nvPr/>
        </p:nvSpPr>
        <p:spPr bwMode="auto">
          <a:xfrm>
            <a:off x="485775" y="2928938"/>
            <a:ext cx="8255000" cy="438150"/>
          </a:xfrm>
          <a:prstGeom prst="rect">
            <a:avLst/>
          </a:prstGeom>
          <a:noFill/>
          <a:ln w="9525">
            <a:noFill/>
            <a:miter lim="800000"/>
          </a:ln>
          <a:effectLst>
            <a:outerShdw blurRad="50800" dist="38100" dir="2700000" sx="127000" sy="127000" algn="tl" rotWithShape="0">
              <a:prstClr val="black">
                <a:alpha val="40000"/>
              </a:prstClr>
            </a:outerShdw>
          </a:effectLst>
        </p:spPr>
        <p:txBody>
          <a:bodyPr lIns="0" tIns="46038" rIns="1296000" bIns="82800" anchor="b">
            <a:spAutoFit/>
          </a:bodyPr>
          <a:lstStyle/>
          <a:p>
            <a:pPr fontAlgn="auto">
              <a:spcBef>
                <a:spcPts val="0"/>
              </a:spcBef>
              <a:spcAft>
                <a:spcPts val="0"/>
              </a:spcAft>
              <a:defRPr/>
            </a:pPr>
            <a:r>
              <a:rPr lang="it-IT" sz="2000" dirty="0">
                <a:effectLst>
                  <a:outerShdw blurRad="38100" dist="38100" dir="2700000" algn="tl">
                    <a:srgbClr val="000000"/>
                  </a:outerShdw>
                </a:effectLst>
                <a:latin typeface="Calibri" panose="020F0502020204030204" pitchFamily="34" charset="0"/>
                <a:cs typeface="Tahoma" panose="020B0604030504040204" pitchFamily="34" charset="0"/>
              </a:rPr>
              <a:t>  Problem </a:t>
            </a:r>
            <a:r>
              <a:rPr lang="en-GB" sz="2000" dirty="0">
                <a:effectLst>
                  <a:outerShdw blurRad="38100" dist="38100" dir="2700000" algn="tl">
                    <a:srgbClr val="000000"/>
                  </a:outerShdw>
                </a:effectLst>
                <a:latin typeface="Calibri" panose="020F0502020204030204" pitchFamily="34" charset="0"/>
                <a:cs typeface="Tahoma" panose="020B0604030504040204" pitchFamily="34" charset="0"/>
              </a:rPr>
              <a:t>#2: Non phase-locked ERD/ERS</a:t>
            </a:r>
            <a:endParaRPr lang="en-US" sz="2000" dirty="0">
              <a:latin typeface="Calibri" panose="020F0502020204030204" pitchFamily="34" charset="0"/>
              <a:cs typeface="Tahoma" panose="020B0604030504040204" pitchFamily="34" charset="0"/>
            </a:endParaRPr>
          </a:p>
        </p:txBody>
      </p:sp>
      <p:sp>
        <p:nvSpPr>
          <p:cNvPr id="37" name="Rectangle 3"/>
          <p:cNvSpPr>
            <a:spLocks noChangeArrowheads="1"/>
          </p:cNvSpPr>
          <p:nvPr/>
        </p:nvSpPr>
        <p:spPr bwMode="auto">
          <a:xfrm>
            <a:off x="857250" y="3429000"/>
            <a:ext cx="8001000" cy="746125"/>
          </a:xfrm>
          <a:prstGeom prst="rect">
            <a:avLst/>
          </a:prstGeom>
          <a:noFill/>
          <a:ln w="9525">
            <a:noFill/>
            <a:miter lim="800000"/>
          </a:ln>
          <a:effectLst>
            <a:outerShdw blurRad="50800" dist="38100" dir="2700000" sx="127000" sy="127000" algn="tl" rotWithShape="0">
              <a:prstClr val="black">
                <a:alpha val="40000"/>
              </a:prstClr>
            </a:outerShdw>
          </a:effectLst>
        </p:spPr>
        <p:txBody>
          <a:bodyPr lIns="0" tIns="46038" rIns="468000" bIns="82800" anchor="b">
            <a:spAutoFit/>
          </a:bodyPr>
          <a:lstStyle/>
          <a:p>
            <a:pPr fontAlgn="auto">
              <a:spcBef>
                <a:spcPts val="0"/>
              </a:spcBef>
              <a:spcAft>
                <a:spcPts val="0"/>
              </a:spcAft>
              <a:defRPr/>
            </a:pPr>
            <a:r>
              <a:rPr lang="it-IT" sz="2000" dirty="0">
                <a:effectLst>
                  <a:outerShdw blurRad="38100" dist="38100" dir="2700000" algn="tl">
                    <a:srgbClr val="000000"/>
                  </a:outerShdw>
                </a:effectLst>
                <a:latin typeface="Calibri" panose="020F0502020204030204" pitchFamily="34" charset="0"/>
                <a:cs typeface="Tahoma" panose="020B0604030504040204" pitchFamily="34" charset="0"/>
              </a:rPr>
              <a:t>Solution: Evaluation of modulation of stimulus-evoked oscillation changes (by time-frequency decomposition of each single trial)</a:t>
            </a:r>
            <a:endParaRPr lang="en-US" sz="2000" dirty="0">
              <a:latin typeface="Calibri" panose="020F0502020204030204" pitchFamily="34" charset="0"/>
              <a:cs typeface="Tahoma" panose="020B0604030504040204" pitchFamily="34" charset="0"/>
            </a:endParaRPr>
          </a:p>
        </p:txBody>
      </p:sp>
      <p:sp>
        <p:nvSpPr>
          <p:cNvPr id="38" name="Rounded Rectangle 37"/>
          <p:cNvSpPr/>
          <p:nvPr/>
        </p:nvSpPr>
        <p:spPr bwMode="auto">
          <a:xfrm>
            <a:off x="428625" y="4611688"/>
            <a:ext cx="8358188" cy="357187"/>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39" name="Rectangle 3"/>
          <p:cNvSpPr>
            <a:spLocks noChangeArrowheads="1"/>
          </p:cNvSpPr>
          <p:nvPr/>
        </p:nvSpPr>
        <p:spPr bwMode="auto">
          <a:xfrm>
            <a:off x="485775" y="4572000"/>
            <a:ext cx="8255000" cy="438150"/>
          </a:xfrm>
          <a:prstGeom prst="rect">
            <a:avLst/>
          </a:prstGeom>
          <a:noFill/>
          <a:ln w="9525">
            <a:noFill/>
            <a:miter lim="800000"/>
          </a:ln>
          <a:effectLst>
            <a:outerShdw blurRad="50800" dist="38100" dir="2700000" sx="127000" sy="127000" algn="tl" rotWithShape="0">
              <a:prstClr val="black">
                <a:alpha val="40000"/>
              </a:prstClr>
            </a:outerShdw>
          </a:effectLst>
        </p:spPr>
        <p:txBody>
          <a:bodyPr lIns="0" tIns="46038" rIns="1296000" bIns="82800" anchor="b">
            <a:spAutoFit/>
          </a:bodyPr>
          <a:lstStyle/>
          <a:p>
            <a:pPr fontAlgn="auto">
              <a:spcBef>
                <a:spcPts val="0"/>
              </a:spcBef>
              <a:spcAft>
                <a:spcPts val="0"/>
              </a:spcAft>
              <a:defRPr/>
            </a:pPr>
            <a:r>
              <a:rPr lang="it-IT" sz="2000" dirty="0">
                <a:effectLst>
                  <a:outerShdw blurRad="38100" dist="38100" dir="2700000" algn="tl">
                    <a:srgbClr val="000000"/>
                  </a:outerShdw>
                </a:effectLst>
                <a:latin typeface="Calibri" panose="020F0502020204030204" pitchFamily="34" charset="0"/>
                <a:cs typeface="Tahoma" panose="020B0604030504040204" pitchFamily="34" charset="0"/>
              </a:rPr>
              <a:t>  Problem </a:t>
            </a:r>
            <a:r>
              <a:rPr lang="en-GB" sz="2000" dirty="0">
                <a:effectLst>
                  <a:outerShdw blurRad="38100" dist="38100" dir="2700000" algn="tl">
                    <a:srgbClr val="000000"/>
                  </a:outerShdw>
                </a:effectLst>
                <a:latin typeface="Calibri" panose="020F0502020204030204" pitchFamily="34" charset="0"/>
                <a:cs typeface="Tahoma" panose="020B0604030504040204" pitchFamily="34" charset="0"/>
              </a:rPr>
              <a:t>#3: Phase-resetting</a:t>
            </a:r>
            <a:endParaRPr lang="en-US" sz="2000" dirty="0">
              <a:latin typeface="Calibri" panose="020F0502020204030204" pitchFamily="34" charset="0"/>
              <a:cs typeface="Tahoma" panose="020B0604030504040204" pitchFamily="34" charset="0"/>
            </a:endParaRPr>
          </a:p>
        </p:txBody>
      </p:sp>
      <p:sp>
        <p:nvSpPr>
          <p:cNvPr id="40" name="Rectangle 3"/>
          <p:cNvSpPr>
            <a:spLocks noChangeArrowheads="1"/>
          </p:cNvSpPr>
          <p:nvPr/>
        </p:nvSpPr>
        <p:spPr bwMode="auto">
          <a:xfrm>
            <a:off x="857250" y="5111750"/>
            <a:ext cx="8001000" cy="746125"/>
          </a:xfrm>
          <a:prstGeom prst="rect">
            <a:avLst/>
          </a:prstGeom>
          <a:noFill/>
          <a:ln w="9525">
            <a:noFill/>
            <a:miter lim="800000"/>
          </a:ln>
          <a:effectLst>
            <a:outerShdw blurRad="50800" dist="38100" dir="2700000" sx="127000" sy="127000" algn="tl" rotWithShape="0">
              <a:prstClr val="black">
                <a:alpha val="40000"/>
              </a:prstClr>
            </a:outerShdw>
          </a:effectLst>
        </p:spPr>
        <p:txBody>
          <a:bodyPr lIns="0" tIns="46038" rIns="468000" bIns="82800" anchor="b">
            <a:spAutoFit/>
          </a:bodyPr>
          <a:lstStyle/>
          <a:p>
            <a:pPr fontAlgn="auto">
              <a:spcBef>
                <a:spcPts val="0"/>
              </a:spcBef>
              <a:spcAft>
                <a:spcPts val="0"/>
              </a:spcAft>
              <a:defRPr/>
            </a:pPr>
            <a:r>
              <a:rPr lang="it-IT" sz="2000" dirty="0">
                <a:effectLst>
                  <a:outerShdw blurRad="38100" dist="38100" dir="2700000" algn="tl">
                    <a:srgbClr val="000000"/>
                  </a:outerShdw>
                </a:effectLst>
                <a:latin typeface="Calibri" panose="020F0502020204030204" pitchFamily="34" charset="0"/>
                <a:cs typeface="Tahoma" panose="020B0604030504040204" pitchFamily="34" charset="0"/>
              </a:rPr>
              <a:t>(Partial!) solution: Comparison of time-frequency decomposition of single trials vs average. Calculation of Inter Trial Coherence</a:t>
            </a:r>
            <a:endParaRPr lang="en-US" sz="2000" dirty="0">
              <a:latin typeface="Calibri" panose="020F0502020204030204" pitchFamily="34" charset="0"/>
              <a:cs typeface="Tahoma" panose="020B060403050404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7"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8565" y="785794"/>
            <a:ext cx="7806871" cy="12287336"/>
            <a:chOff x="2500298" y="214290"/>
            <a:chExt cx="4214842" cy="6500858"/>
          </a:xfrm>
        </p:grpSpPr>
        <p:sp>
          <p:nvSpPr>
            <p:cNvPr id="3" name="Rounded Rectangle 38"/>
            <p:cNvSpPr>
              <a:spLocks noChangeArrowheads="1"/>
            </p:cNvSpPr>
            <p:nvPr/>
          </p:nvSpPr>
          <p:spPr bwMode="auto">
            <a:xfrm>
              <a:off x="2500298" y="214290"/>
              <a:ext cx="4214842" cy="6500858"/>
            </a:xfrm>
            <a:prstGeom prst="roundRect">
              <a:avLst>
                <a:gd name="adj" fmla="val 2919"/>
              </a:avLst>
            </a:prstGeom>
            <a:solidFill>
              <a:schemeClr val="tx1"/>
            </a:solidFill>
            <a:ln w="9525" algn="ctr">
              <a:solidFill>
                <a:schemeClr val="tx1"/>
              </a:solidFill>
              <a:round/>
            </a:ln>
          </p:spPr>
          <p:txBody>
            <a:bodyPr/>
            <a:lstStyle/>
            <a:p>
              <a:endParaRPr lang="en-GB"/>
            </a:p>
          </p:txBody>
        </p:sp>
        <p:pic>
          <p:nvPicPr>
            <p:cNvPr id="1026" name="Picture 2" descr="C:\Users\Giandomenico\Downloads\figure 1.tif"/>
            <p:cNvPicPr>
              <a:picLocks noChangeAspect="1" noChangeArrowheads="1"/>
            </p:cNvPicPr>
            <p:nvPr/>
          </p:nvPicPr>
          <p:blipFill>
            <a:blip r:embed="rId1" cstate="print"/>
            <a:srcRect l="5271" t="3628" r="4250" b="3061"/>
            <a:stretch>
              <a:fillRect/>
            </a:stretch>
          </p:blipFill>
          <p:spPr bwMode="auto">
            <a:xfrm>
              <a:off x="2539118" y="248774"/>
              <a:ext cx="4136833" cy="6399267"/>
            </a:xfrm>
            <a:prstGeom prst="rect">
              <a:avLst/>
            </a:prstGeom>
            <a:noFill/>
          </p:spPr>
        </p:pic>
      </p:grpSp>
      <p:sp>
        <p:nvSpPr>
          <p:cNvPr id="5" name="Rounded Rectangle 4"/>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6" name="Rectangle 5"/>
          <p:cNvSpPr>
            <a:spLocks noChangeArrowheads="1"/>
          </p:cNvSpPr>
          <p:nvPr/>
        </p:nvSpPr>
        <p:spPr bwMode="auto">
          <a:xfrm>
            <a:off x="1037499" y="188638"/>
            <a:ext cx="7051562"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Wavelet filtering to enhance ERP signal-to-noise ratio</a:t>
            </a:r>
            <a:endParaRPr lang="en-GB" sz="2400" kern="0" dirty="0">
              <a:latin typeface="Calibri" panose="020F0502020204030204" pitchFamily="34" charset="0"/>
            </a:endParaRPr>
          </a:p>
        </p:txBody>
      </p:sp>
      <p:sp>
        <p:nvSpPr>
          <p:cNvPr id="8" name="Rectangle 7"/>
          <p:cNvSpPr/>
          <p:nvPr/>
        </p:nvSpPr>
        <p:spPr bwMode="auto">
          <a:xfrm>
            <a:off x="4286248" y="857232"/>
            <a:ext cx="4000528" cy="251502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9" name="Rectangle 8"/>
          <p:cNvSpPr/>
          <p:nvPr/>
        </p:nvSpPr>
        <p:spPr bwMode="auto">
          <a:xfrm>
            <a:off x="714348" y="3441297"/>
            <a:ext cx="3571900" cy="320241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0" name="Rectangle 9"/>
          <p:cNvSpPr/>
          <p:nvPr/>
        </p:nvSpPr>
        <p:spPr bwMode="auto">
          <a:xfrm>
            <a:off x="4214810" y="3709520"/>
            <a:ext cx="4176162" cy="293419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1" name="Rectangle 10"/>
          <p:cNvSpPr/>
          <p:nvPr/>
        </p:nvSpPr>
        <p:spPr bwMode="auto">
          <a:xfrm>
            <a:off x="857224" y="6643710"/>
            <a:ext cx="7533748" cy="11482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3" name="Rectangle 12"/>
          <p:cNvSpPr/>
          <p:nvPr/>
        </p:nvSpPr>
        <p:spPr bwMode="auto">
          <a:xfrm>
            <a:off x="285720" y="785794"/>
            <a:ext cx="8215370" cy="650085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68565" y="812688"/>
            <a:ext cx="7806871" cy="12287336"/>
            <a:chOff x="2500298" y="214290"/>
            <a:chExt cx="4214842" cy="6500858"/>
          </a:xfrm>
        </p:grpSpPr>
        <p:sp>
          <p:nvSpPr>
            <p:cNvPr id="3" name="Rounded Rectangle 38"/>
            <p:cNvSpPr>
              <a:spLocks noChangeArrowheads="1"/>
            </p:cNvSpPr>
            <p:nvPr/>
          </p:nvSpPr>
          <p:spPr bwMode="auto">
            <a:xfrm>
              <a:off x="2500298" y="214290"/>
              <a:ext cx="4214842" cy="6500858"/>
            </a:xfrm>
            <a:prstGeom prst="roundRect">
              <a:avLst>
                <a:gd name="adj" fmla="val 2919"/>
              </a:avLst>
            </a:prstGeom>
            <a:solidFill>
              <a:schemeClr val="tx1"/>
            </a:solidFill>
            <a:ln w="9525" algn="ctr">
              <a:solidFill>
                <a:schemeClr val="tx1"/>
              </a:solidFill>
              <a:round/>
            </a:ln>
          </p:spPr>
          <p:txBody>
            <a:bodyPr/>
            <a:lstStyle/>
            <a:p>
              <a:endParaRPr lang="en-GB"/>
            </a:p>
          </p:txBody>
        </p:sp>
        <p:pic>
          <p:nvPicPr>
            <p:cNvPr id="1026" name="Picture 2" descr="C:\Users\Giandomenico\Downloads\figure 1.tif"/>
            <p:cNvPicPr>
              <a:picLocks noChangeAspect="1" noChangeArrowheads="1"/>
            </p:cNvPicPr>
            <p:nvPr/>
          </p:nvPicPr>
          <p:blipFill>
            <a:blip r:embed="rId1" cstate="print"/>
            <a:srcRect l="5271" t="3628" r="4250" b="3061"/>
            <a:stretch>
              <a:fillRect/>
            </a:stretch>
          </p:blipFill>
          <p:spPr bwMode="auto">
            <a:xfrm>
              <a:off x="2539118" y="248774"/>
              <a:ext cx="4136833" cy="6399267"/>
            </a:xfrm>
            <a:prstGeom prst="rect">
              <a:avLst/>
            </a:prstGeom>
            <a:noFill/>
          </p:spPr>
        </p:pic>
      </p:grpSp>
      <p:sp>
        <p:nvSpPr>
          <p:cNvPr id="11" name="Rectangle 10"/>
          <p:cNvSpPr/>
          <p:nvPr/>
        </p:nvSpPr>
        <p:spPr bwMode="auto">
          <a:xfrm>
            <a:off x="785786" y="6670604"/>
            <a:ext cx="7569328" cy="32861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2" name="Rectangle 11"/>
          <p:cNvSpPr/>
          <p:nvPr/>
        </p:nvSpPr>
        <p:spPr bwMode="auto">
          <a:xfrm>
            <a:off x="-500098" y="-303426"/>
            <a:ext cx="10215634" cy="100013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3" name="Rounded Rectangle 12"/>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15" name="Rectangle 14"/>
          <p:cNvSpPr>
            <a:spLocks noChangeArrowheads="1"/>
          </p:cNvSpPr>
          <p:nvPr/>
        </p:nvSpPr>
        <p:spPr bwMode="auto">
          <a:xfrm>
            <a:off x="1037499" y="188638"/>
            <a:ext cx="7051562"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Wavelet filtering to enhance ERP signal-to-noise ratio</a:t>
            </a:r>
            <a:endParaRPr lang="en-GB" sz="2400" kern="0"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3.33333E-6 L 0 -0.46852 " pathEditMode="relative" rAng="0" ptsTypes="AA">
                                      <p:cBhvr>
                                        <p:cTn id="6" dur="1000" fill="hold"/>
                                        <p:tgtEl>
                                          <p:spTgt spid="2"/>
                                        </p:tgtEl>
                                        <p:attrNameLst>
                                          <p:attrName>ppt_x</p:attrName>
                                          <p:attrName>ppt_y</p:attrName>
                                        </p:attrNameLst>
                                      </p:cBhvr>
                                      <p:rCtr x="0" y="-234"/>
                                    </p:animMotion>
                                  </p:childTnLst>
                                </p:cTn>
                              </p:par>
                              <p:par>
                                <p:cTn id="7" presetID="64" presetClass="path" presetSubtype="0" accel="50000" decel="50000" fill="hold" grpId="0" nodeType="withEffect">
                                  <p:stCondLst>
                                    <p:cond delay="0"/>
                                  </p:stCondLst>
                                  <p:childTnLst>
                                    <p:animMotion origin="layout" path="M 3.61111E-6 -3.7037E-6 L 0.00017 -0.47476 " pathEditMode="relative" rAng="0" ptsTypes="AA">
                                      <p:cBhvr>
                                        <p:cTn id="8" dur="1000" fill="hold"/>
                                        <p:tgtEl>
                                          <p:spTgt spid="11"/>
                                        </p:tgtEl>
                                        <p:attrNameLst>
                                          <p:attrName>ppt_x</p:attrName>
                                          <p:attrName>ppt_y</p:attrName>
                                        </p:attrNameLst>
                                      </p:cBhvr>
                                      <p:rCtr x="0" y="-2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68565" y="-2411266"/>
            <a:ext cx="7806871" cy="12287336"/>
            <a:chOff x="2500298" y="214290"/>
            <a:chExt cx="4214842" cy="6500858"/>
          </a:xfrm>
        </p:grpSpPr>
        <p:sp>
          <p:nvSpPr>
            <p:cNvPr id="3" name="Rounded Rectangle 38"/>
            <p:cNvSpPr>
              <a:spLocks noChangeArrowheads="1"/>
            </p:cNvSpPr>
            <p:nvPr/>
          </p:nvSpPr>
          <p:spPr bwMode="auto">
            <a:xfrm>
              <a:off x="2500298" y="214290"/>
              <a:ext cx="4214842" cy="6500858"/>
            </a:xfrm>
            <a:prstGeom prst="roundRect">
              <a:avLst>
                <a:gd name="adj" fmla="val 2919"/>
              </a:avLst>
            </a:prstGeom>
            <a:solidFill>
              <a:schemeClr val="tx1"/>
            </a:solidFill>
            <a:ln w="9525" algn="ctr">
              <a:solidFill>
                <a:schemeClr val="tx1"/>
              </a:solidFill>
              <a:round/>
            </a:ln>
          </p:spPr>
          <p:txBody>
            <a:bodyPr/>
            <a:lstStyle/>
            <a:p>
              <a:endParaRPr lang="en-GB"/>
            </a:p>
          </p:txBody>
        </p:sp>
        <p:pic>
          <p:nvPicPr>
            <p:cNvPr id="1026" name="Picture 2" descr="C:\Users\Giandomenico\Downloads\figure 1.tif"/>
            <p:cNvPicPr>
              <a:picLocks noChangeAspect="1" noChangeArrowheads="1"/>
            </p:cNvPicPr>
            <p:nvPr/>
          </p:nvPicPr>
          <p:blipFill>
            <a:blip r:embed="rId1" cstate="print"/>
            <a:srcRect l="5271" t="3628" r="4250" b="3061"/>
            <a:stretch>
              <a:fillRect/>
            </a:stretch>
          </p:blipFill>
          <p:spPr bwMode="auto">
            <a:xfrm>
              <a:off x="2539118" y="248774"/>
              <a:ext cx="4136833" cy="6399267"/>
            </a:xfrm>
            <a:prstGeom prst="rect">
              <a:avLst/>
            </a:prstGeom>
            <a:noFill/>
          </p:spPr>
        </p:pic>
      </p:grpSp>
      <p:sp>
        <p:nvSpPr>
          <p:cNvPr id="8" name="Rectangle 7"/>
          <p:cNvSpPr/>
          <p:nvPr/>
        </p:nvSpPr>
        <p:spPr bwMode="auto">
          <a:xfrm>
            <a:off x="-500098" y="-303426"/>
            <a:ext cx="10215634" cy="100013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1" name="Rectangle 10"/>
          <p:cNvSpPr/>
          <p:nvPr/>
        </p:nvSpPr>
        <p:spPr bwMode="auto">
          <a:xfrm>
            <a:off x="785786" y="6786586"/>
            <a:ext cx="7569328" cy="307185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5" name="Rounded Rectangle 4"/>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6" name="Rectangle 5"/>
          <p:cNvSpPr>
            <a:spLocks noChangeArrowheads="1"/>
          </p:cNvSpPr>
          <p:nvPr/>
        </p:nvSpPr>
        <p:spPr bwMode="auto">
          <a:xfrm>
            <a:off x="1037499" y="188638"/>
            <a:ext cx="7051562"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Wavelet filtering to enhance ERP signal-to-noise ratio</a:t>
            </a:r>
            <a:endParaRPr lang="en-GB" sz="2400" kern="0" dirty="0">
              <a:latin typeface="Calibri" panose="020F0502020204030204" pitchFamily="34" charset="0"/>
            </a:endParaRPr>
          </a:p>
        </p:txBody>
      </p:sp>
      <p:sp>
        <p:nvSpPr>
          <p:cNvPr id="9" name="Rectangle 8"/>
          <p:cNvSpPr/>
          <p:nvPr/>
        </p:nvSpPr>
        <p:spPr bwMode="auto">
          <a:xfrm>
            <a:off x="5218042" y="3500438"/>
            <a:ext cx="3140172" cy="335756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0" name="Freeform 9"/>
          <p:cNvSpPr/>
          <p:nvPr/>
        </p:nvSpPr>
        <p:spPr bwMode="auto">
          <a:xfrm>
            <a:off x="2342087" y="3424136"/>
            <a:ext cx="2890699" cy="2190064"/>
          </a:xfrm>
          <a:custGeom>
            <a:avLst/>
            <a:gdLst>
              <a:gd name="connsiteX0" fmla="*/ 235743 w 2890699"/>
              <a:gd name="connsiteY0" fmla="*/ 29183 h 2190064"/>
              <a:gd name="connsiteX1" fmla="*/ 235743 w 2890699"/>
              <a:gd name="connsiteY1" fmla="*/ 29183 h 2190064"/>
              <a:gd name="connsiteX2" fmla="*/ 99556 w 2890699"/>
              <a:gd name="connsiteY2" fmla="*/ 48638 h 2190064"/>
              <a:gd name="connsiteX3" fmla="*/ 70373 w 2890699"/>
              <a:gd name="connsiteY3" fmla="*/ 68094 h 2190064"/>
              <a:gd name="connsiteX4" fmla="*/ 50917 w 2890699"/>
              <a:gd name="connsiteY4" fmla="*/ 87549 h 2190064"/>
              <a:gd name="connsiteX5" fmla="*/ 41190 w 2890699"/>
              <a:gd name="connsiteY5" fmla="*/ 457200 h 2190064"/>
              <a:gd name="connsiteX6" fmla="*/ 60645 w 2890699"/>
              <a:gd name="connsiteY6" fmla="*/ 525294 h 2190064"/>
              <a:gd name="connsiteX7" fmla="*/ 80100 w 2890699"/>
              <a:gd name="connsiteY7" fmla="*/ 554477 h 2190064"/>
              <a:gd name="connsiteX8" fmla="*/ 167649 w 2890699"/>
              <a:gd name="connsiteY8" fmla="*/ 593387 h 2190064"/>
              <a:gd name="connsiteX9" fmla="*/ 196832 w 2890699"/>
              <a:gd name="connsiteY9" fmla="*/ 603115 h 2190064"/>
              <a:gd name="connsiteX10" fmla="*/ 303836 w 2890699"/>
              <a:gd name="connsiteY10" fmla="*/ 593387 h 2190064"/>
              <a:gd name="connsiteX11" fmla="*/ 333019 w 2890699"/>
              <a:gd name="connsiteY11" fmla="*/ 583660 h 2190064"/>
              <a:gd name="connsiteX12" fmla="*/ 440024 w 2890699"/>
              <a:gd name="connsiteY12" fmla="*/ 573932 h 2190064"/>
              <a:gd name="connsiteX13" fmla="*/ 508117 w 2890699"/>
              <a:gd name="connsiteY13" fmla="*/ 564204 h 2190064"/>
              <a:gd name="connsiteX14" fmla="*/ 576211 w 2890699"/>
              <a:gd name="connsiteY14" fmla="*/ 593387 h 2190064"/>
              <a:gd name="connsiteX15" fmla="*/ 634577 w 2890699"/>
              <a:gd name="connsiteY15" fmla="*/ 612843 h 2190064"/>
              <a:gd name="connsiteX16" fmla="*/ 702670 w 2890699"/>
              <a:gd name="connsiteY16" fmla="*/ 642026 h 2190064"/>
              <a:gd name="connsiteX17" fmla="*/ 790219 w 2890699"/>
              <a:gd name="connsiteY17" fmla="*/ 632298 h 2190064"/>
              <a:gd name="connsiteX18" fmla="*/ 819402 w 2890699"/>
              <a:gd name="connsiteY18" fmla="*/ 622570 h 2190064"/>
              <a:gd name="connsiteX19" fmla="*/ 926407 w 2890699"/>
              <a:gd name="connsiteY19" fmla="*/ 632298 h 2190064"/>
              <a:gd name="connsiteX20" fmla="*/ 975045 w 2890699"/>
              <a:gd name="connsiteY20" fmla="*/ 642026 h 2190064"/>
              <a:gd name="connsiteX21" fmla="*/ 1082049 w 2890699"/>
              <a:gd name="connsiteY21" fmla="*/ 612843 h 2190064"/>
              <a:gd name="connsiteX22" fmla="*/ 1111232 w 2890699"/>
              <a:gd name="connsiteY22" fmla="*/ 603115 h 2190064"/>
              <a:gd name="connsiteX23" fmla="*/ 1169598 w 2890699"/>
              <a:gd name="connsiteY23" fmla="*/ 573932 h 2190064"/>
              <a:gd name="connsiteX24" fmla="*/ 1412790 w 2890699"/>
              <a:gd name="connsiteY24" fmla="*/ 564204 h 2190064"/>
              <a:gd name="connsiteX25" fmla="*/ 1441973 w 2890699"/>
              <a:gd name="connsiteY25" fmla="*/ 554477 h 2190064"/>
              <a:gd name="connsiteX26" fmla="*/ 1685164 w 2890699"/>
              <a:gd name="connsiteY26" fmla="*/ 573932 h 2190064"/>
              <a:gd name="connsiteX27" fmla="*/ 1714347 w 2890699"/>
              <a:gd name="connsiteY27" fmla="*/ 680936 h 2190064"/>
              <a:gd name="connsiteX28" fmla="*/ 1724075 w 2890699"/>
              <a:gd name="connsiteY28" fmla="*/ 739302 h 2190064"/>
              <a:gd name="connsiteX29" fmla="*/ 1753258 w 2890699"/>
              <a:gd name="connsiteY29" fmla="*/ 846307 h 2190064"/>
              <a:gd name="connsiteX30" fmla="*/ 1762985 w 2890699"/>
              <a:gd name="connsiteY30" fmla="*/ 1050587 h 2190064"/>
              <a:gd name="connsiteX31" fmla="*/ 1772713 w 2890699"/>
              <a:gd name="connsiteY31" fmla="*/ 1099226 h 2190064"/>
              <a:gd name="connsiteX32" fmla="*/ 1782441 w 2890699"/>
              <a:gd name="connsiteY32" fmla="*/ 1361873 h 2190064"/>
              <a:gd name="connsiteX33" fmla="*/ 1792168 w 2890699"/>
              <a:gd name="connsiteY33" fmla="*/ 1721796 h 2190064"/>
              <a:gd name="connsiteX34" fmla="*/ 1801896 w 2890699"/>
              <a:gd name="connsiteY34" fmla="*/ 1789890 h 2190064"/>
              <a:gd name="connsiteX35" fmla="*/ 1821351 w 2890699"/>
              <a:gd name="connsiteY35" fmla="*/ 1935804 h 2190064"/>
              <a:gd name="connsiteX36" fmla="*/ 1831079 w 2890699"/>
              <a:gd name="connsiteY36" fmla="*/ 1964987 h 2190064"/>
              <a:gd name="connsiteX37" fmla="*/ 1899173 w 2890699"/>
              <a:gd name="connsiteY37" fmla="*/ 2033081 h 2190064"/>
              <a:gd name="connsiteX38" fmla="*/ 1957539 w 2890699"/>
              <a:gd name="connsiteY38" fmla="*/ 2062264 h 2190064"/>
              <a:gd name="connsiteX39" fmla="*/ 2045087 w 2890699"/>
              <a:gd name="connsiteY39" fmla="*/ 2120630 h 2190064"/>
              <a:gd name="connsiteX40" fmla="*/ 2103453 w 2890699"/>
              <a:gd name="connsiteY40" fmla="*/ 2140085 h 2190064"/>
              <a:gd name="connsiteX41" fmla="*/ 2589836 w 2890699"/>
              <a:gd name="connsiteY41" fmla="*/ 2149813 h 2190064"/>
              <a:gd name="connsiteX42" fmla="*/ 2842756 w 2890699"/>
              <a:gd name="connsiteY42" fmla="*/ 2149813 h 2190064"/>
              <a:gd name="connsiteX43" fmla="*/ 2862211 w 2890699"/>
              <a:gd name="connsiteY43" fmla="*/ 2091447 h 2190064"/>
              <a:gd name="connsiteX44" fmla="*/ 2871939 w 2890699"/>
              <a:gd name="connsiteY44" fmla="*/ 2062264 h 2190064"/>
              <a:gd name="connsiteX45" fmla="*/ 2833028 w 2890699"/>
              <a:gd name="connsiteY45" fmla="*/ 1819073 h 2190064"/>
              <a:gd name="connsiteX46" fmla="*/ 2813573 w 2890699"/>
              <a:gd name="connsiteY46" fmla="*/ 1799617 h 2190064"/>
              <a:gd name="connsiteX47" fmla="*/ 2696841 w 2890699"/>
              <a:gd name="connsiteY47" fmla="*/ 1809345 h 2190064"/>
              <a:gd name="connsiteX48" fmla="*/ 2628747 w 2890699"/>
              <a:gd name="connsiteY48" fmla="*/ 1838528 h 2190064"/>
              <a:gd name="connsiteX49" fmla="*/ 2599564 w 2890699"/>
              <a:gd name="connsiteY49" fmla="*/ 1857983 h 2190064"/>
              <a:gd name="connsiteX50" fmla="*/ 2550926 w 2890699"/>
              <a:gd name="connsiteY50" fmla="*/ 1867711 h 2190064"/>
              <a:gd name="connsiteX51" fmla="*/ 2463377 w 2890699"/>
              <a:gd name="connsiteY51" fmla="*/ 1828800 h 2190064"/>
              <a:gd name="connsiteX52" fmla="*/ 2405011 w 2890699"/>
              <a:gd name="connsiteY52" fmla="*/ 1770434 h 2190064"/>
              <a:gd name="connsiteX53" fmla="*/ 2375828 w 2890699"/>
              <a:gd name="connsiteY53" fmla="*/ 1692613 h 2190064"/>
              <a:gd name="connsiteX54" fmla="*/ 2366100 w 2890699"/>
              <a:gd name="connsiteY54" fmla="*/ 1643975 h 2190064"/>
              <a:gd name="connsiteX55" fmla="*/ 2356373 w 2890699"/>
              <a:gd name="connsiteY55" fmla="*/ 1614792 h 2190064"/>
              <a:gd name="connsiteX56" fmla="*/ 2346645 w 2890699"/>
              <a:gd name="connsiteY56" fmla="*/ 1575881 h 2190064"/>
              <a:gd name="connsiteX57" fmla="*/ 2327190 w 2890699"/>
              <a:gd name="connsiteY57" fmla="*/ 1527243 h 2190064"/>
              <a:gd name="connsiteX58" fmla="*/ 2317462 w 2890699"/>
              <a:gd name="connsiteY58" fmla="*/ 1488332 h 2190064"/>
              <a:gd name="connsiteX59" fmla="*/ 2288279 w 2890699"/>
              <a:gd name="connsiteY59" fmla="*/ 1429966 h 2190064"/>
              <a:gd name="connsiteX60" fmla="*/ 2249368 w 2890699"/>
              <a:gd name="connsiteY60" fmla="*/ 1293779 h 2190064"/>
              <a:gd name="connsiteX61" fmla="*/ 2191002 w 2890699"/>
              <a:gd name="connsiteY61" fmla="*/ 1138136 h 2190064"/>
              <a:gd name="connsiteX62" fmla="*/ 2161819 w 2890699"/>
              <a:gd name="connsiteY62" fmla="*/ 972766 h 2190064"/>
              <a:gd name="connsiteX63" fmla="*/ 2132636 w 2890699"/>
              <a:gd name="connsiteY63" fmla="*/ 875490 h 2190064"/>
              <a:gd name="connsiteX64" fmla="*/ 2113181 w 2890699"/>
              <a:gd name="connsiteY64" fmla="*/ 787941 h 2190064"/>
              <a:gd name="connsiteX65" fmla="*/ 2083998 w 2890699"/>
              <a:gd name="connsiteY65" fmla="*/ 710119 h 2190064"/>
              <a:gd name="connsiteX66" fmla="*/ 2064543 w 2890699"/>
              <a:gd name="connsiteY66" fmla="*/ 642026 h 2190064"/>
              <a:gd name="connsiteX67" fmla="*/ 2015904 w 2890699"/>
              <a:gd name="connsiteY67" fmla="*/ 544749 h 2190064"/>
              <a:gd name="connsiteX68" fmla="*/ 1986722 w 2890699"/>
              <a:gd name="connsiteY68" fmla="*/ 457200 h 2190064"/>
              <a:gd name="connsiteX69" fmla="*/ 1928356 w 2890699"/>
              <a:gd name="connsiteY69" fmla="*/ 350196 h 2190064"/>
              <a:gd name="connsiteX70" fmla="*/ 1753258 w 2890699"/>
              <a:gd name="connsiteY70" fmla="*/ 272375 h 2190064"/>
              <a:gd name="connsiteX71" fmla="*/ 1694892 w 2890699"/>
              <a:gd name="connsiteY71" fmla="*/ 233464 h 2190064"/>
              <a:gd name="connsiteX72" fmla="*/ 1636526 w 2890699"/>
              <a:gd name="connsiteY72" fmla="*/ 204281 h 2190064"/>
              <a:gd name="connsiteX73" fmla="*/ 1607343 w 2890699"/>
              <a:gd name="connsiteY73" fmla="*/ 175098 h 2190064"/>
              <a:gd name="connsiteX74" fmla="*/ 1548977 w 2890699"/>
              <a:gd name="connsiteY74" fmla="*/ 155643 h 2190064"/>
              <a:gd name="connsiteX75" fmla="*/ 1500339 w 2890699"/>
              <a:gd name="connsiteY75" fmla="*/ 107004 h 2190064"/>
              <a:gd name="connsiteX76" fmla="*/ 1441973 w 2890699"/>
              <a:gd name="connsiteY76" fmla="*/ 87549 h 2190064"/>
              <a:gd name="connsiteX77" fmla="*/ 1354424 w 2890699"/>
              <a:gd name="connsiteY77" fmla="*/ 68094 h 2190064"/>
              <a:gd name="connsiteX78" fmla="*/ 1305785 w 2890699"/>
              <a:gd name="connsiteY78" fmla="*/ 58366 h 2190064"/>
              <a:gd name="connsiteX79" fmla="*/ 1276602 w 2890699"/>
              <a:gd name="connsiteY79" fmla="*/ 38911 h 2190064"/>
              <a:gd name="connsiteX80" fmla="*/ 1227964 w 2890699"/>
              <a:gd name="connsiteY80" fmla="*/ 29183 h 2190064"/>
              <a:gd name="connsiteX81" fmla="*/ 1043139 w 2890699"/>
              <a:gd name="connsiteY81" fmla="*/ 19455 h 2190064"/>
              <a:gd name="connsiteX82" fmla="*/ 809675 w 2890699"/>
              <a:gd name="connsiteY82" fmla="*/ 9728 h 2190064"/>
              <a:gd name="connsiteX83" fmla="*/ 770764 w 2890699"/>
              <a:gd name="connsiteY83" fmla="*/ 0 h 2190064"/>
              <a:gd name="connsiteX84" fmla="*/ 605394 w 2890699"/>
              <a:gd name="connsiteY84" fmla="*/ 19455 h 2190064"/>
              <a:gd name="connsiteX85" fmla="*/ 566483 w 2890699"/>
              <a:gd name="connsiteY85" fmla="*/ 29183 h 2190064"/>
              <a:gd name="connsiteX86" fmla="*/ 537300 w 2890699"/>
              <a:gd name="connsiteY86" fmla="*/ 38911 h 2190064"/>
              <a:gd name="connsiteX87" fmla="*/ 449751 w 2890699"/>
              <a:gd name="connsiteY87" fmla="*/ 48638 h 2190064"/>
              <a:gd name="connsiteX88" fmla="*/ 333019 w 2890699"/>
              <a:gd name="connsiteY88" fmla="*/ 38911 h 2190064"/>
              <a:gd name="connsiteX89" fmla="*/ 264926 w 2890699"/>
              <a:gd name="connsiteY89" fmla="*/ 19455 h 2190064"/>
              <a:gd name="connsiteX90" fmla="*/ 235743 w 2890699"/>
              <a:gd name="connsiteY90" fmla="*/ 29183 h 219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890699" h="2190064">
                <a:moveTo>
                  <a:pt x="235743" y="29183"/>
                </a:moveTo>
                <a:lnTo>
                  <a:pt x="235743" y="29183"/>
                </a:lnTo>
                <a:cubicBezTo>
                  <a:pt x="208419" y="31667"/>
                  <a:pt x="136981" y="29926"/>
                  <a:pt x="99556" y="48638"/>
                </a:cubicBezTo>
                <a:cubicBezTo>
                  <a:pt x="89099" y="53867"/>
                  <a:pt x="79502" y="60791"/>
                  <a:pt x="70373" y="68094"/>
                </a:cubicBezTo>
                <a:cubicBezTo>
                  <a:pt x="63211" y="73823"/>
                  <a:pt x="57402" y="81064"/>
                  <a:pt x="50917" y="87549"/>
                </a:cubicBezTo>
                <a:cubicBezTo>
                  <a:pt x="0" y="240304"/>
                  <a:pt x="23910" y="146152"/>
                  <a:pt x="41190" y="457200"/>
                </a:cubicBezTo>
                <a:cubicBezTo>
                  <a:pt x="41580" y="464216"/>
                  <a:pt x="55758" y="515519"/>
                  <a:pt x="60645" y="525294"/>
                </a:cubicBezTo>
                <a:cubicBezTo>
                  <a:pt x="65873" y="535751"/>
                  <a:pt x="71833" y="546210"/>
                  <a:pt x="80100" y="554477"/>
                </a:cubicBezTo>
                <a:cubicBezTo>
                  <a:pt x="103223" y="577600"/>
                  <a:pt x="138754" y="583755"/>
                  <a:pt x="167649" y="593387"/>
                </a:cubicBezTo>
                <a:lnTo>
                  <a:pt x="196832" y="603115"/>
                </a:lnTo>
                <a:cubicBezTo>
                  <a:pt x="232500" y="599872"/>
                  <a:pt x="268381" y="598452"/>
                  <a:pt x="303836" y="593387"/>
                </a:cubicBezTo>
                <a:cubicBezTo>
                  <a:pt x="313987" y="591937"/>
                  <a:pt x="322868" y="585110"/>
                  <a:pt x="333019" y="583660"/>
                </a:cubicBezTo>
                <a:cubicBezTo>
                  <a:pt x="368474" y="578595"/>
                  <a:pt x="404428" y="577887"/>
                  <a:pt x="440024" y="573932"/>
                </a:cubicBezTo>
                <a:cubicBezTo>
                  <a:pt x="462812" y="571400"/>
                  <a:pt x="485419" y="567447"/>
                  <a:pt x="508117" y="564204"/>
                </a:cubicBezTo>
                <a:cubicBezTo>
                  <a:pt x="611046" y="589937"/>
                  <a:pt x="489841" y="555000"/>
                  <a:pt x="576211" y="593387"/>
                </a:cubicBezTo>
                <a:cubicBezTo>
                  <a:pt x="594951" y="601716"/>
                  <a:pt x="617513" y="601467"/>
                  <a:pt x="634577" y="612843"/>
                </a:cubicBezTo>
                <a:cubicBezTo>
                  <a:pt x="674884" y="639714"/>
                  <a:pt x="652418" y="629462"/>
                  <a:pt x="702670" y="642026"/>
                </a:cubicBezTo>
                <a:cubicBezTo>
                  <a:pt x="731853" y="638783"/>
                  <a:pt x="761256" y="637125"/>
                  <a:pt x="790219" y="632298"/>
                </a:cubicBezTo>
                <a:cubicBezTo>
                  <a:pt x="800333" y="630612"/>
                  <a:pt x="809148" y="622570"/>
                  <a:pt x="819402" y="622570"/>
                </a:cubicBezTo>
                <a:cubicBezTo>
                  <a:pt x="855217" y="622570"/>
                  <a:pt x="890739" y="629055"/>
                  <a:pt x="926407" y="632298"/>
                </a:cubicBezTo>
                <a:cubicBezTo>
                  <a:pt x="942620" y="635541"/>
                  <a:pt x="958511" y="642026"/>
                  <a:pt x="975045" y="642026"/>
                </a:cubicBezTo>
                <a:cubicBezTo>
                  <a:pt x="1002541" y="642026"/>
                  <a:pt x="1059164" y="620471"/>
                  <a:pt x="1082049" y="612843"/>
                </a:cubicBezTo>
                <a:cubicBezTo>
                  <a:pt x="1091777" y="609600"/>
                  <a:pt x="1102700" y="608803"/>
                  <a:pt x="1111232" y="603115"/>
                </a:cubicBezTo>
                <a:cubicBezTo>
                  <a:pt x="1128741" y="591442"/>
                  <a:pt x="1147045" y="575543"/>
                  <a:pt x="1169598" y="573932"/>
                </a:cubicBezTo>
                <a:cubicBezTo>
                  <a:pt x="1250521" y="568152"/>
                  <a:pt x="1331726" y="567447"/>
                  <a:pt x="1412790" y="564204"/>
                </a:cubicBezTo>
                <a:cubicBezTo>
                  <a:pt x="1422518" y="560962"/>
                  <a:pt x="1431719" y="554477"/>
                  <a:pt x="1441973" y="554477"/>
                </a:cubicBezTo>
                <a:cubicBezTo>
                  <a:pt x="1635648" y="554477"/>
                  <a:pt x="1592627" y="543085"/>
                  <a:pt x="1685164" y="573932"/>
                </a:cubicBezTo>
                <a:cubicBezTo>
                  <a:pt x="1697739" y="611655"/>
                  <a:pt x="1707032" y="637045"/>
                  <a:pt x="1714347" y="680936"/>
                </a:cubicBezTo>
                <a:cubicBezTo>
                  <a:pt x="1717590" y="700391"/>
                  <a:pt x="1719942" y="720016"/>
                  <a:pt x="1724075" y="739302"/>
                </a:cubicBezTo>
                <a:cubicBezTo>
                  <a:pt x="1737242" y="800748"/>
                  <a:pt x="1738439" y="801852"/>
                  <a:pt x="1753258" y="846307"/>
                </a:cubicBezTo>
                <a:cubicBezTo>
                  <a:pt x="1756500" y="914400"/>
                  <a:pt x="1757757" y="982617"/>
                  <a:pt x="1762985" y="1050587"/>
                </a:cubicBezTo>
                <a:cubicBezTo>
                  <a:pt x="1764253" y="1067072"/>
                  <a:pt x="1771682" y="1082724"/>
                  <a:pt x="1772713" y="1099226"/>
                </a:cubicBezTo>
                <a:cubicBezTo>
                  <a:pt x="1778178" y="1186664"/>
                  <a:pt x="1779705" y="1274307"/>
                  <a:pt x="1782441" y="1361873"/>
                </a:cubicBezTo>
                <a:cubicBezTo>
                  <a:pt x="1786190" y="1481833"/>
                  <a:pt x="1786718" y="1601902"/>
                  <a:pt x="1792168" y="1721796"/>
                </a:cubicBezTo>
                <a:cubicBezTo>
                  <a:pt x="1793209" y="1744701"/>
                  <a:pt x="1799364" y="1767102"/>
                  <a:pt x="1801896" y="1789890"/>
                </a:cubicBezTo>
                <a:cubicBezTo>
                  <a:pt x="1812326" y="1883756"/>
                  <a:pt x="1803128" y="1872022"/>
                  <a:pt x="1821351" y="1935804"/>
                </a:cubicBezTo>
                <a:cubicBezTo>
                  <a:pt x="1824168" y="1945663"/>
                  <a:pt x="1825992" y="1956084"/>
                  <a:pt x="1831079" y="1964987"/>
                </a:cubicBezTo>
                <a:cubicBezTo>
                  <a:pt x="1849125" y="1996568"/>
                  <a:pt x="1868156" y="2014471"/>
                  <a:pt x="1899173" y="2033081"/>
                </a:cubicBezTo>
                <a:cubicBezTo>
                  <a:pt x="1917825" y="2044272"/>
                  <a:pt x="1938887" y="2051073"/>
                  <a:pt x="1957539" y="2062264"/>
                </a:cubicBezTo>
                <a:cubicBezTo>
                  <a:pt x="2013672" y="2095944"/>
                  <a:pt x="1980100" y="2091091"/>
                  <a:pt x="2045087" y="2120630"/>
                </a:cubicBezTo>
                <a:cubicBezTo>
                  <a:pt x="2063757" y="2129116"/>
                  <a:pt x="2082949" y="2139675"/>
                  <a:pt x="2103453" y="2140085"/>
                </a:cubicBezTo>
                <a:lnTo>
                  <a:pt x="2589836" y="2149813"/>
                </a:lnTo>
                <a:cubicBezTo>
                  <a:pt x="2677444" y="2179017"/>
                  <a:pt x="2699004" y="2190064"/>
                  <a:pt x="2842756" y="2149813"/>
                </a:cubicBezTo>
                <a:cubicBezTo>
                  <a:pt x="2862504" y="2144283"/>
                  <a:pt x="2855726" y="2110902"/>
                  <a:pt x="2862211" y="2091447"/>
                </a:cubicBezTo>
                <a:lnTo>
                  <a:pt x="2871939" y="2062264"/>
                </a:lnTo>
                <a:cubicBezTo>
                  <a:pt x="2860722" y="1938884"/>
                  <a:pt x="2890699" y="1891163"/>
                  <a:pt x="2833028" y="1819073"/>
                </a:cubicBezTo>
                <a:cubicBezTo>
                  <a:pt x="2827299" y="1811911"/>
                  <a:pt x="2820058" y="1806102"/>
                  <a:pt x="2813573" y="1799617"/>
                </a:cubicBezTo>
                <a:cubicBezTo>
                  <a:pt x="2774662" y="1802860"/>
                  <a:pt x="2735544" y="1804184"/>
                  <a:pt x="2696841" y="1809345"/>
                </a:cubicBezTo>
                <a:cubicBezTo>
                  <a:pt x="2679049" y="1811717"/>
                  <a:pt x="2641265" y="1831375"/>
                  <a:pt x="2628747" y="1838528"/>
                </a:cubicBezTo>
                <a:cubicBezTo>
                  <a:pt x="2618596" y="1844328"/>
                  <a:pt x="2610511" y="1853878"/>
                  <a:pt x="2599564" y="1857983"/>
                </a:cubicBezTo>
                <a:cubicBezTo>
                  <a:pt x="2584083" y="1863788"/>
                  <a:pt x="2567139" y="1864468"/>
                  <a:pt x="2550926" y="1867711"/>
                </a:cubicBezTo>
                <a:cubicBezTo>
                  <a:pt x="2447165" y="1852888"/>
                  <a:pt x="2507835" y="1878816"/>
                  <a:pt x="2463377" y="1828800"/>
                </a:cubicBezTo>
                <a:cubicBezTo>
                  <a:pt x="2445098" y="1808236"/>
                  <a:pt x="2405011" y="1770434"/>
                  <a:pt x="2405011" y="1770434"/>
                </a:cubicBezTo>
                <a:cubicBezTo>
                  <a:pt x="2399062" y="1755561"/>
                  <a:pt x="2380911" y="1712943"/>
                  <a:pt x="2375828" y="1692613"/>
                </a:cubicBezTo>
                <a:cubicBezTo>
                  <a:pt x="2371818" y="1676573"/>
                  <a:pt x="2370110" y="1660015"/>
                  <a:pt x="2366100" y="1643975"/>
                </a:cubicBezTo>
                <a:cubicBezTo>
                  <a:pt x="2363613" y="1634027"/>
                  <a:pt x="2359190" y="1624651"/>
                  <a:pt x="2356373" y="1614792"/>
                </a:cubicBezTo>
                <a:cubicBezTo>
                  <a:pt x="2352700" y="1601937"/>
                  <a:pt x="2350873" y="1588564"/>
                  <a:pt x="2346645" y="1575881"/>
                </a:cubicBezTo>
                <a:cubicBezTo>
                  <a:pt x="2341123" y="1559316"/>
                  <a:pt x="2332712" y="1543808"/>
                  <a:pt x="2327190" y="1527243"/>
                </a:cubicBezTo>
                <a:cubicBezTo>
                  <a:pt x="2322962" y="1514560"/>
                  <a:pt x="2322427" y="1500745"/>
                  <a:pt x="2317462" y="1488332"/>
                </a:cubicBezTo>
                <a:cubicBezTo>
                  <a:pt x="2309384" y="1468136"/>
                  <a:pt x="2295465" y="1450497"/>
                  <a:pt x="2288279" y="1429966"/>
                </a:cubicBezTo>
                <a:cubicBezTo>
                  <a:pt x="2272682" y="1385404"/>
                  <a:pt x="2268542" y="1336922"/>
                  <a:pt x="2249368" y="1293779"/>
                </a:cubicBezTo>
                <a:cubicBezTo>
                  <a:pt x="2215194" y="1216885"/>
                  <a:pt x="2208644" y="1213115"/>
                  <a:pt x="2191002" y="1138136"/>
                </a:cubicBezTo>
                <a:cubicBezTo>
                  <a:pt x="2156501" y="991508"/>
                  <a:pt x="2183538" y="1092225"/>
                  <a:pt x="2161819" y="972766"/>
                </a:cubicBezTo>
                <a:cubicBezTo>
                  <a:pt x="2153099" y="924803"/>
                  <a:pt x="2147147" y="929906"/>
                  <a:pt x="2132636" y="875490"/>
                </a:cubicBezTo>
                <a:cubicBezTo>
                  <a:pt x="2124933" y="846605"/>
                  <a:pt x="2121616" y="816621"/>
                  <a:pt x="2113181" y="787941"/>
                </a:cubicBezTo>
                <a:cubicBezTo>
                  <a:pt x="2105364" y="761362"/>
                  <a:pt x="2092759" y="736402"/>
                  <a:pt x="2083998" y="710119"/>
                </a:cubicBezTo>
                <a:cubicBezTo>
                  <a:pt x="2076533" y="687724"/>
                  <a:pt x="2073531" y="663854"/>
                  <a:pt x="2064543" y="642026"/>
                </a:cubicBezTo>
                <a:cubicBezTo>
                  <a:pt x="2050740" y="608504"/>
                  <a:pt x="2029368" y="578409"/>
                  <a:pt x="2015904" y="544749"/>
                </a:cubicBezTo>
                <a:cubicBezTo>
                  <a:pt x="1955000" y="392488"/>
                  <a:pt x="2028617" y="582886"/>
                  <a:pt x="1986722" y="457200"/>
                </a:cubicBezTo>
                <a:cubicBezTo>
                  <a:pt x="1979737" y="436244"/>
                  <a:pt x="1948624" y="356952"/>
                  <a:pt x="1928356" y="350196"/>
                </a:cubicBezTo>
                <a:cubicBezTo>
                  <a:pt x="1860556" y="327596"/>
                  <a:pt x="1820795" y="317400"/>
                  <a:pt x="1753258" y="272375"/>
                </a:cubicBezTo>
                <a:cubicBezTo>
                  <a:pt x="1733803" y="259405"/>
                  <a:pt x="1715089" y="245246"/>
                  <a:pt x="1694892" y="233464"/>
                </a:cubicBezTo>
                <a:cubicBezTo>
                  <a:pt x="1676103" y="222504"/>
                  <a:pt x="1654625" y="216347"/>
                  <a:pt x="1636526" y="204281"/>
                </a:cubicBezTo>
                <a:cubicBezTo>
                  <a:pt x="1625079" y="196650"/>
                  <a:pt x="1619369" y="181779"/>
                  <a:pt x="1607343" y="175098"/>
                </a:cubicBezTo>
                <a:cubicBezTo>
                  <a:pt x="1589416" y="165139"/>
                  <a:pt x="1548977" y="155643"/>
                  <a:pt x="1548977" y="155643"/>
                </a:cubicBezTo>
                <a:cubicBezTo>
                  <a:pt x="1532764" y="139430"/>
                  <a:pt x="1522091" y="114254"/>
                  <a:pt x="1500339" y="107004"/>
                </a:cubicBezTo>
                <a:cubicBezTo>
                  <a:pt x="1480884" y="100519"/>
                  <a:pt x="1462082" y="91571"/>
                  <a:pt x="1441973" y="87549"/>
                </a:cubicBezTo>
                <a:cubicBezTo>
                  <a:pt x="1295273" y="58208"/>
                  <a:pt x="1478065" y="95569"/>
                  <a:pt x="1354424" y="68094"/>
                </a:cubicBezTo>
                <a:cubicBezTo>
                  <a:pt x="1338284" y="64507"/>
                  <a:pt x="1321998" y="61609"/>
                  <a:pt x="1305785" y="58366"/>
                </a:cubicBezTo>
                <a:cubicBezTo>
                  <a:pt x="1296057" y="51881"/>
                  <a:pt x="1287549" y="43016"/>
                  <a:pt x="1276602" y="38911"/>
                </a:cubicBezTo>
                <a:cubicBezTo>
                  <a:pt x="1261121" y="33106"/>
                  <a:pt x="1244441" y="30556"/>
                  <a:pt x="1227964" y="29183"/>
                </a:cubicBezTo>
                <a:cubicBezTo>
                  <a:pt x="1166484" y="24059"/>
                  <a:pt x="1104766" y="22321"/>
                  <a:pt x="1043139" y="19455"/>
                </a:cubicBezTo>
                <a:lnTo>
                  <a:pt x="809675" y="9728"/>
                </a:lnTo>
                <a:cubicBezTo>
                  <a:pt x="796705" y="6485"/>
                  <a:pt x="784134" y="0"/>
                  <a:pt x="770764" y="0"/>
                </a:cubicBezTo>
                <a:cubicBezTo>
                  <a:pt x="730050" y="0"/>
                  <a:pt x="651764" y="10181"/>
                  <a:pt x="605394" y="19455"/>
                </a:cubicBezTo>
                <a:cubicBezTo>
                  <a:pt x="592284" y="22077"/>
                  <a:pt x="579338" y="25510"/>
                  <a:pt x="566483" y="29183"/>
                </a:cubicBezTo>
                <a:cubicBezTo>
                  <a:pt x="556624" y="32000"/>
                  <a:pt x="547414" y="37225"/>
                  <a:pt x="537300" y="38911"/>
                </a:cubicBezTo>
                <a:cubicBezTo>
                  <a:pt x="508337" y="43738"/>
                  <a:pt x="478934" y="45396"/>
                  <a:pt x="449751" y="48638"/>
                </a:cubicBezTo>
                <a:cubicBezTo>
                  <a:pt x="410840" y="45396"/>
                  <a:pt x="371763" y="43754"/>
                  <a:pt x="333019" y="38911"/>
                </a:cubicBezTo>
                <a:cubicBezTo>
                  <a:pt x="313477" y="36468"/>
                  <a:pt x="284307" y="25916"/>
                  <a:pt x="264926" y="19455"/>
                </a:cubicBezTo>
                <a:lnTo>
                  <a:pt x="235743" y="29183"/>
                </a:lnTo>
                <a:close/>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2" name="Rectangle 11"/>
          <p:cNvSpPr/>
          <p:nvPr/>
        </p:nvSpPr>
        <p:spPr bwMode="auto">
          <a:xfrm>
            <a:off x="840868" y="4071942"/>
            <a:ext cx="3140172" cy="271462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68565" y="-2411266"/>
            <a:ext cx="7806871" cy="12287336"/>
            <a:chOff x="2500298" y="214290"/>
            <a:chExt cx="4214842" cy="6500858"/>
          </a:xfrm>
        </p:grpSpPr>
        <p:sp>
          <p:nvSpPr>
            <p:cNvPr id="3" name="Rounded Rectangle 38"/>
            <p:cNvSpPr>
              <a:spLocks noChangeArrowheads="1"/>
            </p:cNvSpPr>
            <p:nvPr/>
          </p:nvSpPr>
          <p:spPr bwMode="auto">
            <a:xfrm>
              <a:off x="2500298" y="214290"/>
              <a:ext cx="4214842" cy="6500858"/>
            </a:xfrm>
            <a:prstGeom prst="roundRect">
              <a:avLst>
                <a:gd name="adj" fmla="val 2919"/>
              </a:avLst>
            </a:prstGeom>
            <a:solidFill>
              <a:schemeClr val="tx1"/>
            </a:solidFill>
            <a:ln w="9525" algn="ctr">
              <a:solidFill>
                <a:schemeClr val="tx1"/>
              </a:solidFill>
              <a:round/>
            </a:ln>
          </p:spPr>
          <p:txBody>
            <a:bodyPr/>
            <a:lstStyle/>
            <a:p>
              <a:endParaRPr lang="en-GB"/>
            </a:p>
          </p:txBody>
        </p:sp>
        <p:pic>
          <p:nvPicPr>
            <p:cNvPr id="1026" name="Picture 2" descr="C:\Users\Giandomenico\Downloads\figure 1.tif"/>
            <p:cNvPicPr>
              <a:picLocks noChangeAspect="1" noChangeArrowheads="1"/>
            </p:cNvPicPr>
            <p:nvPr/>
          </p:nvPicPr>
          <p:blipFill>
            <a:blip r:embed="rId1" cstate="print"/>
            <a:srcRect l="5271" t="3628" r="4250" b="3061"/>
            <a:stretch>
              <a:fillRect/>
            </a:stretch>
          </p:blipFill>
          <p:spPr bwMode="auto">
            <a:xfrm>
              <a:off x="2539118" y="248774"/>
              <a:ext cx="4136833" cy="6399267"/>
            </a:xfrm>
            <a:prstGeom prst="rect">
              <a:avLst/>
            </a:prstGeom>
            <a:noFill/>
          </p:spPr>
        </p:pic>
      </p:grpSp>
      <p:sp>
        <p:nvSpPr>
          <p:cNvPr id="8" name="Rectangle 7"/>
          <p:cNvSpPr/>
          <p:nvPr/>
        </p:nvSpPr>
        <p:spPr bwMode="auto">
          <a:xfrm>
            <a:off x="-500098" y="-303426"/>
            <a:ext cx="10215634" cy="100013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1" name="Rectangle 10"/>
          <p:cNvSpPr/>
          <p:nvPr/>
        </p:nvSpPr>
        <p:spPr bwMode="auto">
          <a:xfrm>
            <a:off x="815766" y="6816566"/>
            <a:ext cx="7569328" cy="292895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5" name="Rounded Rectangle 4"/>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6" name="Rectangle 5"/>
          <p:cNvSpPr>
            <a:spLocks noChangeArrowheads="1"/>
          </p:cNvSpPr>
          <p:nvPr/>
        </p:nvSpPr>
        <p:spPr bwMode="auto">
          <a:xfrm>
            <a:off x="1037499" y="188638"/>
            <a:ext cx="7051562"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Wavelet filtering to enhance ERP signal-to-noise ratio</a:t>
            </a:r>
            <a:endParaRPr lang="en-GB" sz="2400" kern="0"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3.81503E-6 L 0 -0.45318 " pathEditMode="relative" rAng="0" ptsTypes="AA">
                                      <p:cBhvr>
                                        <p:cTn id="6" dur="1000" fill="hold"/>
                                        <p:tgtEl>
                                          <p:spTgt spid="2"/>
                                        </p:tgtEl>
                                        <p:attrNameLst>
                                          <p:attrName>ppt_x</p:attrName>
                                          <p:attrName>ppt_y</p:attrName>
                                        </p:attrNameLst>
                                      </p:cBhvr>
                                      <p:rCtr x="0" y="-227"/>
                                    </p:animMotion>
                                  </p:childTnLst>
                                </p:cTn>
                              </p:par>
                              <p:par>
                                <p:cTn id="7" presetID="64" presetClass="path" presetSubtype="0" accel="50000" decel="50000" fill="hold" grpId="0" nodeType="withEffect">
                                  <p:stCondLst>
                                    <p:cond delay="0"/>
                                  </p:stCondLst>
                                  <p:childTnLst>
                                    <p:animMotion origin="layout" path="M 5E-6 -1.56069E-6 L 5E-6 -0.4548 " pathEditMode="relative" rAng="0" ptsTypes="AA">
                                      <p:cBhvr>
                                        <p:cTn id="8" dur="1000" fill="hold"/>
                                        <p:tgtEl>
                                          <p:spTgt spid="11"/>
                                        </p:tgtEl>
                                        <p:attrNameLst>
                                          <p:attrName>ppt_x</p:attrName>
                                          <p:attrName>ppt_y</p:attrName>
                                        </p:attrNameLst>
                                      </p:cBhvr>
                                      <p:rCtr x="0" y="-2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68565" y="-5515740"/>
            <a:ext cx="7806871" cy="12287336"/>
            <a:chOff x="2500298" y="214290"/>
            <a:chExt cx="4214842" cy="6500858"/>
          </a:xfrm>
        </p:grpSpPr>
        <p:sp>
          <p:nvSpPr>
            <p:cNvPr id="3" name="Rounded Rectangle 38"/>
            <p:cNvSpPr>
              <a:spLocks noChangeArrowheads="1"/>
            </p:cNvSpPr>
            <p:nvPr/>
          </p:nvSpPr>
          <p:spPr bwMode="auto">
            <a:xfrm>
              <a:off x="2500298" y="214290"/>
              <a:ext cx="4214842" cy="6500858"/>
            </a:xfrm>
            <a:prstGeom prst="roundRect">
              <a:avLst>
                <a:gd name="adj" fmla="val 2919"/>
              </a:avLst>
            </a:prstGeom>
            <a:solidFill>
              <a:schemeClr val="tx1"/>
            </a:solidFill>
            <a:ln w="9525" algn="ctr">
              <a:solidFill>
                <a:schemeClr val="tx1"/>
              </a:solidFill>
              <a:round/>
            </a:ln>
          </p:spPr>
          <p:txBody>
            <a:bodyPr/>
            <a:lstStyle/>
            <a:p>
              <a:endParaRPr lang="en-GB"/>
            </a:p>
          </p:txBody>
        </p:sp>
        <p:pic>
          <p:nvPicPr>
            <p:cNvPr id="1026" name="Picture 2" descr="C:\Users\Giandomenico\Downloads\figure 1.tif"/>
            <p:cNvPicPr>
              <a:picLocks noChangeAspect="1" noChangeArrowheads="1"/>
            </p:cNvPicPr>
            <p:nvPr/>
          </p:nvPicPr>
          <p:blipFill>
            <a:blip r:embed="rId1" cstate="print"/>
            <a:srcRect l="5271" t="3628" r="4250" b="3061"/>
            <a:stretch>
              <a:fillRect/>
            </a:stretch>
          </p:blipFill>
          <p:spPr bwMode="auto">
            <a:xfrm>
              <a:off x="2539118" y="248774"/>
              <a:ext cx="4136833" cy="6399267"/>
            </a:xfrm>
            <a:prstGeom prst="rect">
              <a:avLst/>
            </a:prstGeom>
            <a:noFill/>
          </p:spPr>
        </p:pic>
      </p:grpSp>
      <p:sp>
        <p:nvSpPr>
          <p:cNvPr id="8" name="Rectangle 7"/>
          <p:cNvSpPr/>
          <p:nvPr/>
        </p:nvSpPr>
        <p:spPr bwMode="auto">
          <a:xfrm>
            <a:off x="-500098" y="-303426"/>
            <a:ext cx="10215634" cy="100013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5" name="Rounded Rectangle 4"/>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6" name="Rectangle 5"/>
          <p:cNvSpPr>
            <a:spLocks noChangeArrowheads="1"/>
          </p:cNvSpPr>
          <p:nvPr/>
        </p:nvSpPr>
        <p:spPr bwMode="auto">
          <a:xfrm>
            <a:off x="1037499" y="188638"/>
            <a:ext cx="7051562"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Wavelet filtering to enhance ERP signal-to-noise ratio</a:t>
            </a:r>
            <a:endParaRPr lang="en-GB" sz="2400" kern="0" dirty="0">
              <a:latin typeface="Calibri" panose="020F0502020204030204" pitchFamily="34" charset="0"/>
            </a:endParaRPr>
          </a:p>
        </p:txBody>
      </p:sp>
      <p:sp>
        <p:nvSpPr>
          <p:cNvPr id="9" name="Rectangle 8"/>
          <p:cNvSpPr/>
          <p:nvPr/>
        </p:nvSpPr>
        <p:spPr bwMode="auto">
          <a:xfrm>
            <a:off x="785786" y="3714752"/>
            <a:ext cx="3429024" cy="292895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0" name="Rectangle 9"/>
          <p:cNvSpPr/>
          <p:nvPr/>
        </p:nvSpPr>
        <p:spPr bwMode="auto">
          <a:xfrm>
            <a:off x="4286248" y="3714752"/>
            <a:ext cx="4143404" cy="292895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ounded Rectangle 12"/>
          <p:cNvSpPr/>
          <p:nvPr/>
        </p:nvSpPr>
        <p:spPr bwMode="auto">
          <a:xfrm>
            <a:off x="2000232" y="785794"/>
            <a:ext cx="5205698" cy="5983142"/>
          </a:xfrm>
          <a:prstGeom prst="roundRect">
            <a:avLst>
              <a:gd name="adj" fmla="val 3062"/>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5" name="Rounded Rectangle 4"/>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6" name="Rectangle 5"/>
          <p:cNvSpPr>
            <a:spLocks noChangeArrowheads="1"/>
          </p:cNvSpPr>
          <p:nvPr/>
        </p:nvSpPr>
        <p:spPr bwMode="auto">
          <a:xfrm>
            <a:off x="1037499" y="188638"/>
            <a:ext cx="7051562"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Wavelet filtering to enhance ERP signal-to-noise ratio</a:t>
            </a:r>
            <a:endParaRPr lang="en-GB" sz="2400" kern="0" dirty="0">
              <a:latin typeface="Calibri" panose="020F0502020204030204" pitchFamily="34" charset="0"/>
            </a:endParaRPr>
          </a:p>
        </p:txBody>
      </p:sp>
      <p:pic>
        <p:nvPicPr>
          <p:cNvPr id="10243" name="Picture 3" descr="C:\Users\Giandomenico\Documents\Work-finished\2010\N1 automatic_NIMG_2010\Figures\N1_single_extraction\figures_090819\Flowchart5.jpg"/>
          <p:cNvPicPr>
            <a:picLocks noChangeAspect="1" noChangeArrowheads="1"/>
          </p:cNvPicPr>
          <p:nvPr/>
        </p:nvPicPr>
        <p:blipFill>
          <a:blip r:embed="rId1" cstate="print"/>
          <a:srcRect t="809" b="32837"/>
          <a:stretch>
            <a:fillRect/>
          </a:stretch>
        </p:blipFill>
        <p:spPr bwMode="auto">
          <a:xfrm>
            <a:off x="2071670" y="857232"/>
            <a:ext cx="5115887" cy="5857916"/>
          </a:xfrm>
          <a:prstGeom prst="rect">
            <a:avLst/>
          </a:prstGeom>
          <a:noFill/>
        </p:spPr>
      </p:pic>
      <p:sp>
        <p:nvSpPr>
          <p:cNvPr id="14" name="Rectangle 13"/>
          <p:cNvSpPr/>
          <p:nvPr/>
        </p:nvSpPr>
        <p:spPr bwMode="auto">
          <a:xfrm>
            <a:off x="4357686" y="1285860"/>
            <a:ext cx="857256" cy="64294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142876" y="772731"/>
            <a:ext cx="8858280" cy="5993828"/>
          </a:xfrm>
          <a:prstGeom prst="roundRect">
            <a:avLst>
              <a:gd name="adj" fmla="val 2202"/>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5" name="Rounded Rectangle 4"/>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6" name="Rectangle 5"/>
          <p:cNvSpPr>
            <a:spLocks noChangeArrowheads="1"/>
          </p:cNvSpPr>
          <p:nvPr/>
        </p:nvSpPr>
        <p:spPr bwMode="auto">
          <a:xfrm>
            <a:off x="1500166" y="188638"/>
            <a:ext cx="3656403"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Multiple linear regression…</a:t>
            </a:r>
            <a:endParaRPr lang="en-GB" sz="2400" kern="0" dirty="0">
              <a:latin typeface="Calibri" panose="020F0502020204030204" pitchFamily="34" charset="0"/>
            </a:endParaRPr>
          </a:p>
        </p:txBody>
      </p:sp>
      <p:pic>
        <p:nvPicPr>
          <p:cNvPr id="2050" name="Picture 2" descr="C:\Users\Giandomenico\Downloads\figure 2.tif"/>
          <p:cNvPicPr>
            <a:picLocks noChangeAspect="1" noChangeArrowheads="1"/>
          </p:cNvPicPr>
          <p:nvPr/>
        </p:nvPicPr>
        <p:blipFill>
          <a:blip r:embed="rId1" cstate="print"/>
          <a:srcRect l="1210" t="2868" r="806" b="3442"/>
          <a:stretch>
            <a:fillRect/>
          </a:stretch>
        </p:blipFill>
        <p:spPr bwMode="auto">
          <a:xfrm>
            <a:off x="179582" y="827496"/>
            <a:ext cx="8749519" cy="5880347"/>
          </a:xfrm>
          <a:prstGeom prst="rect">
            <a:avLst/>
          </a:prstGeom>
          <a:noFill/>
        </p:spPr>
      </p:pic>
      <p:sp>
        <p:nvSpPr>
          <p:cNvPr id="11" name="Rectangle 10"/>
          <p:cNvSpPr/>
          <p:nvPr/>
        </p:nvSpPr>
        <p:spPr bwMode="auto">
          <a:xfrm>
            <a:off x="2015222" y="902202"/>
            <a:ext cx="3485472" cy="241390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2" name="Rectangle 11"/>
          <p:cNvSpPr/>
          <p:nvPr/>
        </p:nvSpPr>
        <p:spPr bwMode="auto">
          <a:xfrm>
            <a:off x="5465249" y="872222"/>
            <a:ext cx="3357586" cy="245887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4" name="Rectangle 13"/>
          <p:cNvSpPr/>
          <p:nvPr/>
        </p:nvSpPr>
        <p:spPr bwMode="auto">
          <a:xfrm>
            <a:off x="494569" y="3857628"/>
            <a:ext cx="1530178" cy="241390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5" name="Rectangle 14"/>
          <p:cNvSpPr/>
          <p:nvPr/>
        </p:nvSpPr>
        <p:spPr bwMode="auto">
          <a:xfrm>
            <a:off x="2032165" y="3571876"/>
            <a:ext cx="2196000" cy="300039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6" name="Rectangle 15"/>
          <p:cNvSpPr/>
          <p:nvPr/>
        </p:nvSpPr>
        <p:spPr bwMode="auto">
          <a:xfrm>
            <a:off x="4228626" y="3571876"/>
            <a:ext cx="2826000" cy="307183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7" name="Rectangle 16"/>
          <p:cNvSpPr/>
          <p:nvPr/>
        </p:nvSpPr>
        <p:spPr bwMode="auto">
          <a:xfrm>
            <a:off x="7043755" y="3571876"/>
            <a:ext cx="1807868" cy="307183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8" name="Text Box 7"/>
          <p:cNvSpPr txBox="1">
            <a:spLocks noChangeArrowheads="1"/>
          </p:cNvSpPr>
          <p:nvPr/>
        </p:nvSpPr>
        <p:spPr bwMode="auto">
          <a:xfrm>
            <a:off x="5929322" y="3000372"/>
            <a:ext cx="2928937" cy="338554"/>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sz="1600" dirty="0" smtClean="0">
                <a:solidFill>
                  <a:schemeClr val="bg2"/>
                </a:solidFill>
                <a:latin typeface="Calibri" panose="020F0502020204030204" pitchFamily="34" charset="0"/>
              </a:rPr>
              <a:t>(Mahyew et al, </a:t>
            </a:r>
            <a:r>
              <a:rPr lang="it-IT" altLang="it-IT" sz="1600" i="1" dirty="0" smtClean="0">
                <a:solidFill>
                  <a:schemeClr val="bg2"/>
                </a:solidFill>
                <a:latin typeface="Calibri" panose="020F0502020204030204" pitchFamily="34" charset="0"/>
              </a:rPr>
              <a:t>CLINPH </a:t>
            </a:r>
            <a:r>
              <a:rPr lang="it-IT" altLang="it-IT" sz="1600" dirty="0">
                <a:solidFill>
                  <a:schemeClr val="bg2"/>
                </a:solidFill>
                <a:latin typeface="Calibri" panose="020F0502020204030204" pitchFamily="34" charset="0"/>
              </a:rPr>
              <a:t>2006)</a:t>
            </a:r>
            <a:endParaRPr lang="it-IT" altLang="it-IT" sz="1600" dirty="0">
              <a:solidFill>
                <a:schemeClr val="bg2"/>
              </a:solidFill>
              <a:latin typeface="Calibri" panose="020F050202020403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1" cstate="print"/>
          <a:srcRect/>
          <a:stretch>
            <a:fillRect/>
          </a:stretch>
        </p:blipFill>
        <p:spPr bwMode="auto">
          <a:xfrm>
            <a:off x="271463" y="857250"/>
            <a:ext cx="4872037" cy="5718175"/>
          </a:xfrm>
          <a:prstGeom prst="rect">
            <a:avLst/>
          </a:prstGeom>
          <a:noFill/>
          <a:ln w="9525">
            <a:noFill/>
            <a:miter lim="800000"/>
            <a:headEnd/>
            <a:tailEnd/>
          </a:ln>
        </p:spPr>
      </p:pic>
      <p:pic>
        <p:nvPicPr>
          <p:cNvPr id="8195" name="Picture 3"/>
          <p:cNvPicPr>
            <a:picLocks noChangeAspect="1" noChangeArrowheads="1"/>
          </p:cNvPicPr>
          <p:nvPr/>
        </p:nvPicPr>
        <p:blipFill>
          <a:blip r:embed="rId2" cstate="print"/>
          <a:srcRect/>
          <a:stretch>
            <a:fillRect/>
          </a:stretch>
        </p:blipFill>
        <p:spPr bwMode="auto">
          <a:xfrm>
            <a:off x="2944813" y="858838"/>
            <a:ext cx="2147887" cy="5722937"/>
          </a:xfrm>
          <a:prstGeom prst="rect">
            <a:avLst/>
          </a:prstGeom>
          <a:noFill/>
          <a:ln w="9525">
            <a:noFill/>
            <a:miter lim="800000"/>
            <a:headEnd/>
            <a:tailEnd/>
          </a:ln>
        </p:spPr>
      </p:pic>
      <p:grpSp>
        <p:nvGrpSpPr>
          <p:cNvPr id="13" name="Group 12"/>
          <p:cNvGrpSpPr/>
          <p:nvPr/>
        </p:nvGrpSpPr>
        <p:grpSpPr>
          <a:xfrm>
            <a:off x="5312506" y="1058483"/>
            <a:ext cx="4045807" cy="5424867"/>
            <a:chOff x="5312506" y="1058483"/>
            <a:chExt cx="4045807" cy="5424867"/>
          </a:xfrm>
        </p:grpSpPr>
        <p:sp>
          <p:nvSpPr>
            <p:cNvPr id="12" name="Rounded Rectangle 11"/>
            <p:cNvSpPr/>
            <p:nvPr/>
          </p:nvSpPr>
          <p:spPr bwMode="auto">
            <a:xfrm>
              <a:off x="5312506" y="1058483"/>
              <a:ext cx="3571900" cy="5019846"/>
            </a:xfrm>
            <a:prstGeom prst="roundRect">
              <a:avLst>
                <a:gd name="adj" fmla="val 3062"/>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grpSp>
          <p:nvGrpSpPr>
            <p:cNvPr id="2" name="Group 10"/>
            <p:cNvGrpSpPr/>
            <p:nvPr/>
          </p:nvGrpSpPr>
          <p:grpSpPr bwMode="auto">
            <a:xfrm>
              <a:off x="5358953" y="1094934"/>
              <a:ext cx="3999360" cy="5388416"/>
              <a:chOff x="5358953" y="1094913"/>
              <a:chExt cx="3999393" cy="5388235"/>
            </a:xfrm>
          </p:grpSpPr>
          <p:pic>
            <p:nvPicPr>
              <p:cNvPr id="25609" name="Picture 3"/>
              <p:cNvPicPr>
                <a:picLocks noChangeAspect="1" noChangeArrowheads="1"/>
              </p:cNvPicPr>
              <p:nvPr/>
            </p:nvPicPr>
            <p:blipFill>
              <a:blip r:embed="rId3" cstate="print"/>
              <a:srcRect l="2585" t="1848" r="2585" b="1848"/>
              <a:stretch>
                <a:fillRect/>
              </a:stretch>
            </p:blipFill>
            <p:spPr bwMode="auto">
              <a:xfrm>
                <a:off x="5358953" y="1094913"/>
                <a:ext cx="3475960" cy="4936240"/>
              </a:xfrm>
              <a:prstGeom prst="rect">
                <a:avLst/>
              </a:prstGeom>
              <a:noFill/>
              <a:ln w="9525">
                <a:noFill/>
                <a:miter lim="800000"/>
                <a:headEnd/>
                <a:tailEnd/>
              </a:ln>
            </p:spPr>
          </p:pic>
          <p:sp>
            <p:nvSpPr>
              <p:cNvPr id="10" name="Text Box 7"/>
              <p:cNvSpPr txBox="1">
                <a:spLocks noChangeArrowheads="1"/>
              </p:cNvSpPr>
              <p:nvPr/>
            </p:nvSpPr>
            <p:spPr bwMode="auto">
              <a:xfrm>
                <a:off x="5570540" y="6146609"/>
                <a:ext cx="3787806" cy="336539"/>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sz="1600" u="sng" dirty="0">
                    <a:effectLst>
                      <a:outerShdw blurRad="38100" dist="38100" dir="2700000" algn="tl">
                        <a:srgbClr val="000000"/>
                      </a:outerShdw>
                    </a:effectLst>
                    <a:latin typeface="Calibri" panose="020F0502020204030204" pitchFamily="34" charset="0"/>
                  </a:rPr>
                  <a:t>(Iannetti et al, </a:t>
                </a:r>
                <a:r>
                  <a:rPr lang="it-IT" altLang="it-IT" sz="1600" i="1" u="sng" dirty="0">
                    <a:effectLst>
                      <a:outerShdw blurRad="38100" dist="38100" dir="2700000" algn="tl">
                        <a:srgbClr val="000000"/>
                      </a:outerShdw>
                    </a:effectLst>
                    <a:latin typeface="Calibri" panose="020F0502020204030204" pitchFamily="34" charset="0"/>
                  </a:rPr>
                  <a:t>Neuroscience </a:t>
                </a:r>
                <a:r>
                  <a:rPr lang="it-IT" altLang="it-IT" sz="1600" u="sng" dirty="0">
                    <a:effectLst>
                      <a:outerShdw blurRad="38100" dist="38100" dir="2700000" algn="tl">
                        <a:srgbClr val="000000"/>
                      </a:outerShdw>
                    </a:effectLst>
                    <a:latin typeface="Calibri" panose="020F0502020204030204" pitchFamily="34" charset="0"/>
                  </a:rPr>
                  <a:t>2005)</a:t>
                </a:r>
                <a:endParaRPr lang="it-IT" altLang="it-IT" sz="1600" u="sng" dirty="0">
                  <a:effectLst>
                    <a:outerShdw blurRad="38100" dist="38100" dir="2700000" algn="tl">
                      <a:srgbClr val="000000"/>
                    </a:outerShdw>
                  </a:effectLst>
                  <a:latin typeface="Calibri" panose="020F0502020204030204" pitchFamily="34" charset="0"/>
                </a:endParaRPr>
              </a:p>
            </p:txBody>
          </p:sp>
        </p:grpSp>
      </p:grpSp>
      <p:sp>
        <p:nvSpPr>
          <p:cNvPr id="14" name="Rounded Rectangle 13"/>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15" name="Rectangle 14"/>
          <p:cNvSpPr>
            <a:spLocks noChangeArrowheads="1"/>
          </p:cNvSpPr>
          <p:nvPr/>
        </p:nvSpPr>
        <p:spPr bwMode="auto">
          <a:xfrm>
            <a:off x="1357290" y="185463"/>
            <a:ext cx="4379357"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Variability of single-trial latency…</a:t>
            </a:r>
            <a:endParaRPr lang="en-GB" sz="2400" kern="0" dirty="0">
              <a:latin typeface="Calibri" panose="020F0502020204030204" pitchFamily="34" charset="0"/>
            </a:endParaRPr>
          </a:p>
        </p:txBody>
      </p:sp>
      <p:sp>
        <p:nvSpPr>
          <p:cNvPr id="11" name="Rectangle 10"/>
          <p:cNvSpPr/>
          <p:nvPr/>
        </p:nvSpPr>
        <p:spPr>
          <a:xfrm>
            <a:off x="5592135" y="182041"/>
            <a:ext cx="2241319" cy="461665"/>
          </a:xfrm>
          <a:prstGeom prst="rect">
            <a:avLst/>
          </a:prstGeom>
        </p:spPr>
        <p:txBody>
          <a:bodyPr wrap="none">
            <a:spAutoFit/>
          </a:bodyPr>
          <a:lstStyle/>
          <a:p>
            <a:r>
              <a:rPr lang="en-GB" sz="2400" kern="0" dirty="0" smtClean="0">
                <a:solidFill>
                  <a:srgbClr val="FFFFFF"/>
                </a:solidFill>
                <a:latin typeface="Calibri" panose="020F0502020204030204" pitchFamily="34" charset="0"/>
              </a:rPr>
              <a:t>and morphology</a:t>
            </a:r>
            <a:endParaRPr lang="en-GB"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142876" y="772731"/>
            <a:ext cx="8858280" cy="5993828"/>
          </a:xfrm>
          <a:prstGeom prst="roundRect">
            <a:avLst>
              <a:gd name="adj" fmla="val 2202"/>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5" name="Rounded Rectangle 4"/>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6" name="Rectangle 5"/>
          <p:cNvSpPr>
            <a:spLocks noChangeArrowheads="1"/>
          </p:cNvSpPr>
          <p:nvPr/>
        </p:nvSpPr>
        <p:spPr bwMode="auto">
          <a:xfrm>
            <a:off x="1500166" y="188638"/>
            <a:ext cx="3656403"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Multiple linear regression…</a:t>
            </a:r>
            <a:endParaRPr lang="en-GB" sz="2400" kern="0" dirty="0">
              <a:latin typeface="Calibri" panose="020F0502020204030204" pitchFamily="34" charset="0"/>
            </a:endParaRPr>
          </a:p>
        </p:txBody>
      </p:sp>
      <p:pic>
        <p:nvPicPr>
          <p:cNvPr id="2050" name="Picture 2" descr="C:\Users\Giandomenico\Downloads\figure 2.tif"/>
          <p:cNvPicPr>
            <a:picLocks noChangeAspect="1" noChangeArrowheads="1"/>
          </p:cNvPicPr>
          <p:nvPr/>
        </p:nvPicPr>
        <p:blipFill>
          <a:blip r:embed="rId1" cstate="print"/>
          <a:srcRect l="1210" t="2868" r="806" b="3442"/>
          <a:stretch>
            <a:fillRect/>
          </a:stretch>
        </p:blipFill>
        <p:spPr bwMode="auto">
          <a:xfrm>
            <a:off x="179582" y="827496"/>
            <a:ext cx="8749519" cy="5880347"/>
          </a:xfrm>
          <a:prstGeom prst="rect">
            <a:avLst/>
          </a:prstGeom>
          <a:noFill/>
        </p:spPr>
      </p:pic>
      <p:sp>
        <p:nvSpPr>
          <p:cNvPr id="14" name="Rectangle 13"/>
          <p:cNvSpPr/>
          <p:nvPr/>
        </p:nvSpPr>
        <p:spPr bwMode="auto">
          <a:xfrm>
            <a:off x="494569" y="3857628"/>
            <a:ext cx="1530178" cy="241390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5" name="Rectangle 14"/>
          <p:cNvSpPr/>
          <p:nvPr/>
        </p:nvSpPr>
        <p:spPr bwMode="auto">
          <a:xfrm>
            <a:off x="2019102" y="3571876"/>
            <a:ext cx="2203200" cy="300039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6" name="Rectangle 15"/>
          <p:cNvSpPr/>
          <p:nvPr/>
        </p:nvSpPr>
        <p:spPr bwMode="auto">
          <a:xfrm>
            <a:off x="4228626" y="3571876"/>
            <a:ext cx="2826000" cy="307183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7" name="Rectangle 16"/>
          <p:cNvSpPr/>
          <p:nvPr/>
        </p:nvSpPr>
        <p:spPr bwMode="auto">
          <a:xfrm>
            <a:off x="7043755" y="3571876"/>
            <a:ext cx="1807868" cy="307183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8" name="Text Box 7"/>
          <p:cNvSpPr txBox="1">
            <a:spLocks noChangeArrowheads="1"/>
          </p:cNvSpPr>
          <p:nvPr/>
        </p:nvSpPr>
        <p:spPr bwMode="auto">
          <a:xfrm>
            <a:off x="5929322" y="3000372"/>
            <a:ext cx="2928937" cy="338554"/>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sz="1600" dirty="0" smtClean="0">
                <a:solidFill>
                  <a:schemeClr val="bg2"/>
                </a:solidFill>
                <a:latin typeface="Calibri" panose="020F0502020204030204" pitchFamily="34" charset="0"/>
              </a:rPr>
              <a:t>(Mahyew et al, </a:t>
            </a:r>
            <a:r>
              <a:rPr lang="it-IT" altLang="it-IT" sz="1600" i="1" dirty="0" smtClean="0">
                <a:solidFill>
                  <a:schemeClr val="bg2"/>
                </a:solidFill>
                <a:latin typeface="Calibri" panose="020F0502020204030204" pitchFamily="34" charset="0"/>
              </a:rPr>
              <a:t>CLINPH </a:t>
            </a:r>
            <a:r>
              <a:rPr lang="it-IT" altLang="it-IT" sz="1600" dirty="0">
                <a:solidFill>
                  <a:schemeClr val="bg2"/>
                </a:solidFill>
                <a:latin typeface="Calibri" panose="020F0502020204030204" pitchFamily="34" charset="0"/>
              </a:rPr>
              <a:t>2006)</a:t>
            </a:r>
            <a:endParaRPr lang="it-IT" altLang="it-IT" sz="1600" dirty="0">
              <a:solidFill>
                <a:schemeClr val="bg2"/>
              </a:solidFill>
              <a:latin typeface="Calibri" panose="020F0502020204030204" pitchFamily="34" charset="0"/>
            </a:endParaRPr>
          </a:p>
        </p:txBody>
      </p:sp>
      <p:sp>
        <p:nvSpPr>
          <p:cNvPr id="13" name="Rectangle 12"/>
          <p:cNvSpPr>
            <a:spLocks noChangeArrowheads="1"/>
          </p:cNvSpPr>
          <p:nvPr/>
        </p:nvSpPr>
        <p:spPr bwMode="auto">
          <a:xfrm>
            <a:off x="4948964" y="188638"/>
            <a:ext cx="2811620"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with dispersion term</a:t>
            </a:r>
            <a:endParaRPr lang="en-GB" sz="2400" kern="0" dirty="0">
              <a:latin typeface="Calibri" panose="020F050202020403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bwMode="auto">
          <a:xfrm>
            <a:off x="103442" y="857232"/>
            <a:ext cx="8929718" cy="2071702"/>
          </a:xfrm>
          <a:prstGeom prst="roundRect">
            <a:avLst>
              <a:gd name="adj" fmla="val 5298"/>
            </a:avLst>
          </a:prstGeom>
          <a:solidFill>
            <a:schemeClr val="accent6">
              <a:lumMod val="40000"/>
              <a:lumOff val="60000"/>
              <a:alpha val="61000"/>
            </a:schemeClr>
          </a:solidFill>
          <a:ln w="9525" cap="flat" cmpd="sng" algn="ctr">
            <a:solidFill>
              <a:schemeClr val="bg2">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48" name="Rounded Rectangle 47"/>
          <p:cNvSpPr/>
          <p:nvPr/>
        </p:nvSpPr>
        <p:spPr bwMode="auto">
          <a:xfrm>
            <a:off x="4929190" y="4857760"/>
            <a:ext cx="4000528" cy="1857388"/>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sp>
        <p:nvSpPr>
          <p:cNvPr id="52" name="Rounded Rectangle 51"/>
          <p:cNvSpPr/>
          <p:nvPr/>
        </p:nvSpPr>
        <p:spPr bwMode="auto">
          <a:xfrm>
            <a:off x="7464862" y="5000636"/>
            <a:ext cx="1345290" cy="1607732"/>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pic>
        <p:nvPicPr>
          <p:cNvPr id="5141" name="Picture 24"/>
          <p:cNvPicPr>
            <a:picLocks noChangeAspect="1" noChangeArrowheads="1"/>
          </p:cNvPicPr>
          <p:nvPr/>
        </p:nvPicPr>
        <p:blipFill>
          <a:blip r:embed="rId1" cstate="print"/>
          <a:srcRect l="5552" t="2255" r="8328" b="2255"/>
          <a:stretch>
            <a:fillRect/>
          </a:stretch>
        </p:blipFill>
        <p:spPr bwMode="auto">
          <a:xfrm>
            <a:off x="7560662" y="5036645"/>
            <a:ext cx="1116974" cy="1524985"/>
          </a:xfrm>
          <a:prstGeom prst="rect">
            <a:avLst/>
          </a:prstGeom>
          <a:noFill/>
          <a:ln w="9525">
            <a:noFill/>
            <a:miter lim="800000"/>
            <a:headEnd/>
            <a:tailEnd/>
          </a:ln>
        </p:spPr>
      </p:pic>
      <p:pic>
        <p:nvPicPr>
          <p:cNvPr id="5142" name="Picture 25" descr="magnet_room"/>
          <p:cNvPicPr>
            <a:picLocks noChangeAspect="1" noChangeArrowheads="1"/>
          </p:cNvPicPr>
          <p:nvPr/>
        </p:nvPicPr>
        <p:blipFill>
          <a:blip r:embed="rId2" cstate="print"/>
          <a:srcRect/>
          <a:stretch>
            <a:fillRect/>
          </a:stretch>
        </p:blipFill>
        <p:spPr bwMode="auto">
          <a:xfrm>
            <a:off x="5076826" y="5013325"/>
            <a:ext cx="2232025" cy="1555750"/>
          </a:xfrm>
          <a:prstGeom prst="rect">
            <a:avLst/>
          </a:prstGeom>
          <a:noFill/>
          <a:ln w="25400">
            <a:solidFill>
              <a:schemeClr val="tx1"/>
            </a:solidFill>
            <a:miter lim="800000"/>
            <a:headEnd/>
            <a:tailEnd/>
          </a:ln>
        </p:spPr>
      </p:pic>
      <p:sp>
        <p:nvSpPr>
          <p:cNvPr id="36" name="Rounded Rectangle 35"/>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0">
              <a:latin typeface="Arial" panose="020B0604020202020204" pitchFamily="34" charset="0"/>
            </a:endParaRPr>
          </a:p>
        </p:txBody>
      </p:sp>
      <p:sp>
        <p:nvSpPr>
          <p:cNvPr id="37" name="Rectangle 36"/>
          <p:cNvSpPr>
            <a:spLocks noChangeArrowheads="1"/>
          </p:cNvSpPr>
          <p:nvPr/>
        </p:nvSpPr>
        <p:spPr bwMode="auto">
          <a:xfrm>
            <a:off x="547722" y="185738"/>
            <a:ext cx="8051800"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b="0" kern="0" dirty="0">
                <a:latin typeface="Calibri" panose="020F0502020204030204" pitchFamily="34" charset="0"/>
              </a:rPr>
              <a:t>Basics concepts of functional </a:t>
            </a:r>
            <a:r>
              <a:rPr lang="en-GB" sz="2400" b="0" kern="0" dirty="0" err="1">
                <a:latin typeface="Calibri" panose="020F0502020204030204" pitchFamily="34" charset="0"/>
              </a:rPr>
              <a:t>neuroimaging</a:t>
            </a:r>
            <a:r>
              <a:rPr lang="en-GB" sz="2400" b="0" kern="0" dirty="0">
                <a:latin typeface="Calibri" panose="020F0502020204030204" pitchFamily="34" charset="0"/>
              </a:rPr>
              <a:t>: EEG </a:t>
            </a:r>
            <a:r>
              <a:rPr lang="en-GB" sz="2400" b="0" kern="0" dirty="0" err="1">
                <a:latin typeface="Calibri" panose="020F0502020204030204" pitchFamily="34" charset="0"/>
              </a:rPr>
              <a:t>vs</a:t>
            </a:r>
            <a:r>
              <a:rPr lang="en-GB" sz="2400" b="0" kern="0" dirty="0">
                <a:latin typeface="Calibri" panose="020F0502020204030204" pitchFamily="34" charset="0"/>
              </a:rPr>
              <a:t> BOLD-</a:t>
            </a:r>
            <a:r>
              <a:rPr lang="en-GB" sz="2400" b="0" kern="0" dirty="0" err="1">
                <a:latin typeface="Calibri" panose="020F0502020204030204" pitchFamily="34" charset="0"/>
              </a:rPr>
              <a:t>fMRI</a:t>
            </a:r>
            <a:endParaRPr lang="en-GB" sz="2400" b="0" kern="0" dirty="0">
              <a:latin typeface="Calibri" panose="020F0502020204030204" pitchFamily="34" charset="0"/>
            </a:endParaRPr>
          </a:p>
        </p:txBody>
      </p:sp>
      <p:sp>
        <p:nvSpPr>
          <p:cNvPr id="53" name="Rounded Rectangle 52"/>
          <p:cNvSpPr/>
          <p:nvPr/>
        </p:nvSpPr>
        <p:spPr bwMode="auto">
          <a:xfrm>
            <a:off x="2390730" y="1071546"/>
            <a:ext cx="6500858" cy="1714512"/>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sp>
        <p:nvSpPr>
          <p:cNvPr id="47" name="Rounded Rectangle 46"/>
          <p:cNvSpPr/>
          <p:nvPr/>
        </p:nvSpPr>
        <p:spPr bwMode="auto">
          <a:xfrm>
            <a:off x="7429520" y="1178326"/>
            <a:ext cx="1373896" cy="1500198"/>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sp>
        <p:nvSpPr>
          <p:cNvPr id="51" name="Rounded Rectangle 50"/>
          <p:cNvSpPr/>
          <p:nvPr/>
        </p:nvSpPr>
        <p:spPr bwMode="auto">
          <a:xfrm>
            <a:off x="3774150" y="1178326"/>
            <a:ext cx="1369354" cy="1500198"/>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pic>
        <p:nvPicPr>
          <p:cNvPr id="5136" name="Picture 12"/>
          <p:cNvPicPr>
            <a:picLocks noChangeAspect="1" noChangeArrowheads="1"/>
          </p:cNvPicPr>
          <p:nvPr/>
        </p:nvPicPr>
        <p:blipFill>
          <a:blip r:embed="rId3" cstate="print"/>
          <a:srcRect l="2785" t="2673" r="2785"/>
          <a:stretch>
            <a:fillRect/>
          </a:stretch>
        </p:blipFill>
        <p:spPr bwMode="auto">
          <a:xfrm>
            <a:off x="3813173" y="1235599"/>
            <a:ext cx="1312888" cy="1406290"/>
          </a:xfrm>
          <a:prstGeom prst="rect">
            <a:avLst/>
          </a:prstGeom>
          <a:noFill/>
          <a:ln w="9525">
            <a:noFill/>
            <a:miter lim="800000"/>
            <a:headEnd/>
            <a:tailEnd/>
          </a:ln>
        </p:spPr>
      </p:pic>
      <p:pic>
        <p:nvPicPr>
          <p:cNvPr id="5138" name="Picture 14"/>
          <p:cNvPicPr>
            <a:picLocks noChangeAspect="1" noChangeArrowheads="1"/>
          </p:cNvPicPr>
          <p:nvPr/>
        </p:nvPicPr>
        <p:blipFill>
          <a:blip r:embed="rId4" cstate="print"/>
          <a:srcRect l="3115" t="2776" r="6231" b="8328"/>
          <a:stretch>
            <a:fillRect/>
          </a:stretch>
        </p:blipFill>
        <p:spPr bwMode="auto">
          <a:xfrm>
            <a:off x="7523493" y="1263359"/>
            <a:ext cx="1146413" cy="1261635"/>
          </a:xfrm>
          <a:prstGeom prst="rect">
            <a:avLst/>
          </a:prstGeom>
          <a:noFill/>
          <a:ln w="9525">
            <a:noFill/>
            <a:miter lim="800000"/>
            <a:headEnd/>
            <a:tailEnd/>
          </a:ln>
        </p:spPr>
      </p:pic>
      <p:sp>
        <p:nvSpPr>
          <p:cNvPr id="50" name="Rounded Rectangle 49"/>
          <p:cNvSpPr/>
          <p:nvPr/>
        </p:nvSpPr>
        <p:spPr bwMode="auto">
          <a:xfrm>
            <a:off x="5214942" y="1178326"/>
            <a:ext cx="2143140" cy="1500198"/>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pic>
        <p:nvPicPr>
          <p:cNvPr id="5139" name="Picture 30"/>
          <p:cNvPicPr>
            <a:picLocks noChangeAspect="1" noChangeArrowheads="1"/>
          </p:cNvPicPr>
          <p:nvPr/>
        </p:nvPicPr>
        <p:blipFill>
          <a:blip r:embed="rId5" cstate="print"/>
          <a:srcRect r="1920"/>
          <a:stretch>
            <a:fillRect/>
          </a:stretch>
        </p:blipFill>
        <p:spPr bwMode="auto">
          <a:xfrm>
            <a:off x="5301511" y="1214422"/>
            <a:ext cx="1979673" cy="1428303"/>
          </a:xfrm>
          <a:prstGeom prst="rect">
            <a:avLst/>
          </a:prstGeom>
          <a:noFill/>
          <a:ln w="9525">
            <a:noFill/>
            <a:miter lim="800000"/>
            <a:headEnd/>
            <a:tailEnd/>
          </a:ln>
        </p:spPr>
      </p:pic>
      <p:pic>
        <p:nvPicPr>
          <p:cNvPr id="54" name="Picture 5"/>
          <p:cNvPicPr>
            <a:picLocks noChangeAspect="1" noChangeArrowheads="1"/>
          </p:cNvPicPr>
          <p:nvPr/>
        </p:nvPicPr>
        <p:blipFill>
          <a:blip r:embed="rId6" cstate="print"/>
          <a:srcRect r="2198" b="13071"/>
          <a:stretch>
            <a:fillRect/>
          </a:stretch>
        </p:blipFill>
        <p:spPr bwMode="auto">
          <a:xfrm>
            <a:off x="2555076" y="1265750"/>
            <a:ext cx="1088230" cy="1377432"/>
          </a:xfrm>
          <a:prstGeom prst="rect">
            <a:avLst/>
          </a:prstGeom>
          <a:noFill/>
          <a:ln w="34925">
            <a:solidFill>
              <a:schemeClr val="tx1"/>
            </a:solidFill>
            <a:miter lim="800000"/>
            <a:headEnd/>
            <a:tailEnd/>
          </a:ln>
        </p:spPr>
      </p:pic>
      <p:grpSp>
        <p:nvGrpSpPr>
          <p:cNvPr id="2" name="Group 43"/>
          <p:cNvGrpSpPr/>
          <p:nvPr/>
        </p:nvGrpSpPr>
        <p:grpSpPr>
          <a:xfrm>
            <a:off x="142844" y="1700213"/>
            <a:ext cx="8917019" cy="4861584"/>
            <a:chOff x="142844" y="1700213"/>
            <a:chExt cx="8917019" cy="4861584"/>
          </a:xfrm>
        </p:grpSpPr>
        <p:sp>
          <p:nvSpPr>
            <p:cNvPr id="46" name="Rounded Rectangle 45"/>
            <p:cNvSpPr/>
            <p:nvPr/>
          </p:nvSpPr>
          <p:spPr bwMode="auto">
            <a:xfrm>
              <a:off x="8170027" y="3357562"/>
              <a:ext cx="831129" cy="785818"/>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grpSp>
          <p:nvGrpSpPr>
            <p:cNvPr id="3" name="Group 42"/>
            <p:cNvGrpSpPr/>
            <p:nvPr/>
          </p:nvGrpSpPr>
          <p:grpSpPr>
            <a:xfrm>
              <a:off x="142844" y="1700213"/>
              <a:ext cx="8917019" cy="4861584"/>
              <a:chOff x="142844" y="1700213"/>
              <a:chExt cx="8917019" cy="4861584"/>
            </a:xfrm>
          </p:grpSpPr>
          <p:sp>
            <p:nvSpPr>
              <p:cNvPr id="40" name="Rounded Rectangle 39"/>
              <p:cNvSpPr/>
              <p:nvPr/>
            </p:nvSpPr>
            <p:spPr bwMode="auto">
              <a:xfrm>
                <a:off x="142844" y="3286124"/>
                <a:ext cx="1188319" cy="785818"/>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grpSp>
            <p:nvGrpSpPr>
              <p:cNvPr id="4" name="Group 49"/>
              <p:cNvGrpSpPr/>
              <p:nvPr/>
            </p:nvGrpSpPr>
            <p:grpSpPr>
              <a:xfrm>
                <a:off x="177680" y="4918723"/>
                <a:ext cx="3249546" cy="1643074"/>
                <a:chOff x="177680" y="4918723"/>
                <a:chExt cx="3249546" cy="1643074"/>
              </a:xfrm>
            </p:grpSpPr>
            <p:sp>
              <p:nvSpPr>
                <p:cNvPr id="39" name="Rounded Rectangle 38"/>
                <p:cNvSpPr/>
                <p:nvPr/>
              </p:nvSpPr>
              <p:spPr bwMode="auto">
                <a:xfrm>
                  <a:off x="2141342" y="4918723"/>
                  <a:ext cx="1285884" cy="1643074"/>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sp>
              <p:nvSpPr>
                <p:cNvPr id="38" name="Rounded Rectangle 37"/>
                <p:cNvSpPr/>
                <p:nvPr/>
              </p:nvSpPr>
              <p:spPr bwMode="auto">
                <a:xfrm>
                  <a:off x="177680" y="5197532"/>
                  <a:ext cx="1303302" cy="1017550"/>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sp>
              <p:nvSpPr>
                <p:cNvPr id="5156" name="Line 7"/>
                <p:cNvSpPr>
                  <a:spLocks noChangeShapeType="1"/>
                </p:cNvSpPr>
                <p:nvPr/>
              </p:nvSpPr>
              <p:spPr bwMode="auto">
                <a:xfrm>
                  <a:off x="1485084" y="5725342"/>
                  <a:ext cx="647700" cy="0"/>
                </a:xfrm>
                <a:prstGeom prst="line">
                  <a:avLst/>
                </a:prstGeom>
                <a:noFill/>
                <a:ln w="28575">
                  <a:solidFill>
                    <a:schemeClr val="tx1"/>
                  </a:solidFill>
                  <a:round/>
                  <a:tailEnd type="triangle" w="lg" len="lg"/>
                </a:ln>
              </p:spPr>
              <p:txBody>
                <a:bodyPr/>
                <a:lstStyle/>
                <a:p>
                  <a:endParaRPr lang="en-GB" b="0"/>
                </a:p>
              </p:txBody>
            </p:sp>
            <p:pic>
              <p:nvPicPr>
                <p:cNvPr id="5157" name="Picture 9" descr="Animation1"/>
                <p:cNvPicPr>
                  <a:picLocks noChangeAspect="1" noChangeArrowheads="1" noCrop="1"/>
                </p:cNvPicPr>
                <p:nvPr/>
              </p:nvPicPr>
              <p:blipFill>
                <a:blip r:embed="rId7" cstate="print"/>
                <a:srcRect/>
                <a:stretch>
                  <a:fillRect/>
                </a:stretch>
              </p:blipFill>
              <p:spPr bwMode="auto">
                <a:xfrm>
                  <a:off x="261458" y="5268913"/>
                  <a:ext cx="1152525" cy="896938"/>
                </a:xfrm>
                <a:prstGeom prst="rect">
                  <a:avLst/>
                </a:prstGeom>
                <a:noFill/>
                <a:ln w="9525">
                  <a:noFill/>
                  <a:miter lim="800000"/>
                  <a:headEnd/>
                  <a:tailEnd/>
                </a:ln>
              </p:spPr>
            </p:pic>
            <p:pic>
              <p:nvPicPr>
                <p:cNvPr id="5158" name="Picture 10" descr="Faccia nuda"/>
                <p:cNvPicPr>
                  <a:picLocks noChangeAspect="1" noChangeArrowheads="1"/>
                </p:cNvPicPr>
                <p:nvPr/>
              </p:nvPicPr>
              <p:blipFill>
                <a:blip r:embed="rId8" cstate="print"/>
                <a:srcRect l="4543" t="2250" r="3635" b="4500"/>
                <a:stretch>
                  <a:fillRect/>
                </a:stretch>
              </p:blipFill>
              <p:spPr bwMode="auto">
                <a:xfrm>
                  <a:off x="2199411" y="4967116"/>
                  <a:ext cx="1173441" cy="1545480"/>
                </a:xfrm>
                <a:prstGeom prst="rect">
                  <a:avLst/>
                </a:prstGeom>
                <a:noFill/>
                <a:ln w="28575">
                  <a:noFill/>
                  <a:miter lim="800000"/>
                  <a:headEnd/>
                  <a:tailEnd/>
                </a:ln>
              </p:spPr>
            </p:pic>
          </p:grpSp>
          <p:grpSp>
            <p:nvGrpSpPr>
              <p:cNvPr id="5" name="Group 51"/>
              <p:cNvGrpSpPr/>
              <p:nvPr/>
            </p:nvGrpSpPr>
            <p:grpSpPr>
              <a:xfrm>
                <a:off x="214282" y="1700213"/>
                <a:ext cx="1946854" cy="1551247"/>
                <a:chOff x="323850" y="1700213"/>
                <a:chExt cx="1946854" cy="1551247"/>
              </a:xfrm>
            </p:grpSpPr>
            <p:sp>
              <p:nvSpPr>
                <p:cNvPr id="49" name="Rounded Rectangle 48"/>
                <p:cNvSpPr/>
                <p:nvPr/>
              </p:nvSpPr>
              <p:spPr bwMode="auto">
                <a:xfrm>
                  <a:off x="357158" y="1714488"/>
                  <a:ext cx="1500198" cy="500066"/>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sp>
              <p:nvSpPr>
                <p:cNvPr id="522255" name="Rectangle 15"/>
                <p:cNvSpPr>
                  <a:spLocks noChangeArrowheads="1"/>
                </p:cNvSpPr>
                <p:nvPr/>
              </p:nvSpPr>
              <p:spPr bwMode="auto">
                <a:xfrm>
                  <a:off x="323850" y="1700213"/>
                  <a:ext cx="1512888" cy="483960"/>
                </a:xfrm>
                <a:prstGeom prst="rect">
                  <a:avLst/>
                </a:prstGeom>
                <a:noFill/>
                <a:ln w="9525">
                  <a:noFill/>
                  <a:miter lim="800000"/>
                </a:ln>
                <a:effectLst>
                  <a:outerShdw dist="35921" dir="2700000" algn="ctr" rotWithShape="0">
                    <a:srgbClr val="000000"/>
                  </a:outerShdw>
                </a:effectLst>
              </p:spPr>
              <p:txBody>
                <a:bodyPr lIns="72000" tIns="72000" rIns="72000" bIns="72000" anchor="ctr" anchorCtr="1">
                  <a:spAutoFit/>
                </a:bodyPr>
                <a:lstStyle/>
                <a:p>
                  <a:pPr fontAlgn="auto">
                    <a:spcBef>
                      <a:spcPts val="0"/>
                    </a:spcBef>
                    <a:spcAft>
                      <a:spcPts val="0"/>
                    </a:spcAft>
                    <a:defRPr/>
                  </a:pPr>
                  <a:r>
                    <a:rPr lang="it-IT" sz="2200" b="0" dirty="0">
                      <a:solidFill>
                        <a:schemeClr val="tx2"/>
                      </a:solidFill>
                      <a:effectLst>
                        <a:outerShdw blurRad="38100" dist="38100" dir="2700000" algn="tl">
                          <a:srgbClr val="000000"/>
                        </a:outerShdw>
                      </a:effectLst>
                      <a:latin typeface="Calibri" panose="020F0502020204030204" pitchFamily="34" charset="0"/>
                    </a:rPr>
                    <a:t>Scalp EEG</a:t>
                  </a:r>
                  <a:endParaRPr lang="en-US" sz="2200" b="0" dirty="0">
                    <a:solidFill>
                      <a:schemeClr val="tx2"/>
                    </a:solidFill>
                    <a:latin typeface="Calibri" panose="020F0502020204030204" pitchFamily="34" charset="0"/>
                  </a:endParaRPr>
                </a:p>
              </p:txBody>
            </p:sp>
            <p:sp>
              <p:nvSpPr>
                <p:cNvPr id="5155" name="Line 16"/>
                <p:cNvSpPr>
                  <a:spLocks noChangeShapeType="1"/>
                </p:cNvSpPr>
                <p:nvPr/>
              </p:nvSpPr>
              <p:spPr bwMode="auto">
                <a:xfrm flipH="1" flipV="1">
                  <a:off x="1694704" y="2243460"/>
                  <a:ext cx="576000" cy="1008000"/>
                </a:xfrm>
                <a:prstGeom prst="line">
                  <a:avLst/>
                </a:prstGeom>
                <a:noFill/>
                <a:ln w="28575">
                  <a:solidFill>
                    <a:schemeClr val="tx1"/>
                  </a:solidFill>
                  <a:round/>
                  <a:tailEnd type="triangle" w="lg" len="lg"/>
                </a:ln>
              </p:spPr>
              <p:txBody>
                <a:bodyPr/>
                <a:lstStyle/>
                <a:p>
                  <a:endParaRPr lang="en-GB" b="0"/>
                </a:p>
              </p:txBody>
            </p:sp>
          </p:grpSp>
          <p:sp>
            <p:nvSpPr>
              <p:cNvPr id="522246" name="Rectangle 6"/>
              <p:cNvSpPr>
                <a:spLocks noChangeArrowheads="1"/>
              </p:cNvSpPr>
              <p:nvPr/>
            </p:nvSpPr>
            <p:spPr bwMode="auto">
              <a:xfrm>
                <a:off x="162306" y="3318764"/>
                <a:ext cx="1152525" cy="713639"/>
              </a:xfrm>
              <a:prstGeom prst="rect">
                <a:avLst/>
              </a:prstGeom>
              <a:noFill/>
              <a:ln w="9525">
                <a:noFill/>
                <a:miter lim="800000"/>
              </a:ln>
              <a:effectLst>
                <a:outerShdw dist="35921" dir="2700000" algn="ctr" rotWithShape="0">
                  <a:srgbClr val="000000"/>
                </a:outerShdw>
              </a:effectLst>
            </p:spPr>
            <p:txBody>
              <a:bodyPr lIns="72000" tIns="72000" rIns="72000" bIns="72000" anchor="ctr" anchorCtr="1">
                <a:spAutoFit/>
              </a:bodyPr>
              <a:lstStyle/>
              <a:p>
                <a:pPr algn="ctr" fontAlgn="auto">
                  <a:lnSpc>
                    <a:spcPts val="2200"/>
                  </a:lnSpc>
                  <a:spcBef>
                    <a:spcPts val="0"/>
                  </a:spcBef>
                  <a:spcAft>
                    <a:spcPts val="0"/>
                  </a:spcAft>
                  <a:defRPr/>
                </a:pPr>
                <a:r>
                  <a:rPr lang="it-IT" sz="2200" b="0" dirty="0">
                    <a:latin typeface="Calibri" panose="020F0502020204030204" pitchFamily="34" charset="0"/>
                  </a:rPr>
                  <a:t>sensory </a:t>
                </a:r>
                <a:endParaRPr lang="it-IT" sz="2200" b="0" dirty="0">
                  <a:latin typeface="Calibri" panose="020F0502020204030204" pitchFamily="34" charset="0"/>
                </a:endParaRPr>
              </a:p>
              <a:p>
                <a:pPr algn="ctr" fontAlgn="auto">
                  <a:lnSpc>
                    <a:spcPts val="2200"/>
                  </a:lnSpc>
                  <a:spcBef>
                    <a:spcPts val="0"/>
                  </a:spcBef>
                  <a:spcAft>
                    <a:spcPts val="0"/>
                  </a:spcAft>
                  <a:defRPr/>
                </a:pPr>
                <a:r>
                  <a:rPr lang="it-IT" sz="2200" b="0" dirty="0">
                    <a:latin typeface="Calibri" panose="020F0502020204030204" pitchFamily="34" charset="0"/>
                  </a:rPr>
                  <a:t>stimulus</a:t>
                </a:r>
                <a:endParaRPr lang="en-US" sz="2200" b="0" dirty="0">
                  <a:latin typeface="Calibri" panose="020F0502020204030204" pitchFamily="34" charset="0"/>
                </a:endParaRPr>
              </a:p>
            </p:txBody>
          </p:sp>
          <p:grpSp>
            <p:nvGrpSpPr>
              <p:cNvPr id="6" name="Group 50"/>
              <p:cNvGrpSpPr/>
              <p:nvPr/>
            </p:nvGrpSpPr>
            <p:grpSpPr>
              <a:xfrm>
                <a:off x="1345324" y="3286124"/>
                <a:ext cx="2158099" cy="1261525"/>
                <a:chOff x="1345324" y="3286124"/>
                <a:chExt cx="2158099" cy="1261525"/>
              </a:xfrm>
            </p:grpSpPr>
            <p:sp>
              <p:nvSpPr>
                <p:cNvPr id="41" name="Rounded Rectangle 40"/>
                <p:cNvSpPr/>
                <p:nvPr/>
              </p:nvSpPr>
              <p:spPr bwMode="auto">
                <a:xfrm>
                  <a:off x="2000232" y="3286124"/>
                  <a:ext cx="1500198" cy="1214446"/>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pic>
              <p:nvPicPr>
                <p:cNvPr id="5152" name="Picture 8"/>
                <p:cNvPicPr>
                  <a:picLocks noChangeAspect="1" noChangeArrowheads="1"/>
                </p:cNvPicPr>
                <p:nvPr/>
              </p:nvPicPr>
              <p:blipFill>
                <a:blip r:embed="rId9" cstate="print"/>
                <a:srcRect l="1432" t="10428" r="1432" b="10428"/>
                <a:stretch>
                  <a:fillRect/>
                </a:stretch>
              </p:blipFill>
              <p:spPr bwMode="auto">
                <a:xfrm>
                  <a:off x="2071670" y="3369037"/>
                  <a:ext cx="1398631" cy="625711"/>
                </a:xfrm>
                <a:prstGeom prst="rect">
                  <a:avLst/>
                </a:prstGeom>
                <a:noFill/>
                <a:ln w="9525">
                  <a:noFill/>
                  <a:miter lim="800000"/>
                  <a:headEnd/>
                  <a:tailEnd/>
                </a:ln>
              </p:spPr>
            </p:pic>
            <p:sp>
              <p:nvSpPr>
                <p:cNvPr id="5153" name="Line 11"/>
                <p:cNvSpPr>
                  <a:spLocks noChangeShapeType="1"/>
                </p:cNvSpPr>
                <p:nvPr/>
              </p:nvSpPr>
              <p:spPr bwMode="auto">
                <a:xfrm>
                  <a:off x="1345324" y="3668234"/>
                  <a:ext cx="647700" cy="0"/>
                </a:xfrm>
                <a:prstGeom prst="line">
                  <a:avLst/>
                </a:prstGeom>
                <a:noFill/>
                <a:ln w="28575">
                  <a:solidFill>
                    <a:schemeClr val="tx1"/>
                  </a:solidFill>
                  <a:round/>
                  <a:tailEnd type="triangle" w="lg" len="lg"/>
                </a:ln>
              </p:spPr>
              <p:txBody>
                <a:bodyPr/>
                <a:lstStyle/>
                <a:p>
                  <a:endParaRPr lang="en-GB" b="0"/>
                </a:p>
              </p:txBody>
            </p:sp>
            <p:sp>
              <p:nvSpPr>
                <p:cNvPr id="522257" name="Rectangle 17"/>
                <p:cNvSpPr>
                  <a:spLocks noChangeArrowheads="1"/>
                </p:cNvSpPr>
                <p:nvPr/>
              </p:nvSpPr>
              <p:spPr bwMode="auto">
                <a:xfrm>
                  <a:off x="1989599" y="3878894"/>
                  <a:ext cx="1513824" cy="668755"/>
                </a:xfrm>
                <a:prstGeom prst="rect">
                  <a:avLst/>
                </a:prstGeom>
                <a:noFill/>
                <a:ln w="9525">
                  <a:noFill/>
                  <a:miter lim="800000"/>
                </a:ln>
                <a:effectLst>
                  <a:outerShdw blurRad="50800" dist="38100" dir="2700000" algn="tl" rotWithShape="0">
                    <a:prstClr val="black">
                      <a:alpha val="40000"/>
                    </a:prstClr>
                  </a:outerShdw>
                </a:effectLst>
              </p:spPr>
              <p:txBody>
                <a:bodyPr wrap="square" lIns="72000" tIns="72000" rIns="72000" bIns="72000" anchor="ctr" anchorCtr="1">
                  <a:spAutoFit/>
                </a:bodyPr>
                <a:lstStyle/>
                <a:p>
                  <a:pPr algn="ctr" fontAlgn="auto">
                    <a:lnSpc>
                      <a:spcPts val="2000"/>
                    </a:lnSpc>
                    <a:spcBef>
                      <a:spcPts val="0"/>
                    </a:spcBef>
                    <a:spcAft>
                      <a:spcPts val="0"/>
                    </a:spcAft>
                    <a:defRPr/>
                  </a:pPr>
                  <a:r>
                    <a:rPr lang="it-IT" sz="2200" b="0" dirty="0" smtClean="0">
                      <a:solidFill>
                        <a:schemeClr val="bg2">
                          <a:lumMod val="95000"/>
                          <a:lumOff val="5000"/>
                        </a:schemeClr>
                      </a:solidFill>
                      <a:latin typeface="Calibri" panose="020F0502020204030204" pitchFamily="34" charset="0"/>
                    </a:rPr>
                    <a:t>neural</a:t>
                  </a:r>
                  <a:br>
                    <a:rPr lang="it-IT" sz="2200" b="0" dirty="0" smtClean="0">
                      <a:solidFill>
                        <a:schemeClr val="bg2">
                          <a:lumMod val="95000"/>
                          <a:lumOff val="5000"/>
                        </a:schemeClr>
                      </a:solidFill>
                      <a:latin typeface="Calibri" panose="020F0502020204030204" pitchFamily="34" charset="0"/>
                    </a:rPr>
                  </a:br>
                  <a:r>
                    <a:rPr lang="it-IT" sz="2200" b="0" dirty="0" smtClean="0">
                      <a:solidFill>
                        <a:schemeClr val="bg2">
                          <a:lumMod val="95000"/>
                          <a:lumOff val="5000"/>
                        </a:schemeClr>
                      </a:solidFill>
                      <a:latin typeface="Calibri" panose="020F0502020204030204" pitchFamily="34" charset="0"/>
                    </a:rPr>
                    <a:t>activity</a:t>
                  </a:r>
                  <a:endParaRPr lang="en-US" sz="2200" b="0" dirty="0">
                    <a:solidFill>
                      <a:schemeClr val="bg2">
                        <a:lumMod val="95000"/>
                        <a:lumOff val="5000"/>
                      </a:schemeClr>
                    </a:solidFill>
                    <a:latin typeface="Calibri" panose="020F0502020204030204" pitchFamily="34" charset="0"/>
                  </a:endParaRPr>
                </a:p>
              </p:txBody>
            </p:sp>
          </p:grpSp>
          <p:grpSp>
            <p:nvGrpSpPr>
              <p:cNvPr id="7" name="Group 57"/>
              <p:cNvGrpSpPr/>
              <p:nvPr/>
            </p:nvGrpSpPr>
            <p:grpSpPr>
              <a:xfrm>
                <a:off x="3481406" y="3195644"/>
                <a:ext cx="4048126" cy="1376364"/>
                <a:chOff x="3481406" y="3195644"/>
                <a:chExt cx="4048126" cy="1376364"/>
              </a:xfrm>
            </p:grpSpPr>
            <p:sp>
              <p:nvSpPr>
                <p:cNvPr id="45" name="Rounded Rectangle 44"/>
                <p:cNvSpPr/>
                <p:nvPr/>
              </p:nvSpPr>
              <p:spPr bwMode="auto">
                <a:xfrm>
                  <a:off x="5429256" y="3286124"/>
                  <a:ext cx="2071702" cy="1214446"/>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sp>
              <p:nvSpPr>
                <p:cNvPr id="522259" name="Rectangle 19"/>
                <p:cNvSpPr>
                  <a:spLocks noChangeArrowheads="1"/>
                </p:cNvSpPr>
                <p:nvPr/>
              </p:nvSpPr>
              <p:spPr bwMode="auto">
                <a:xfrm>
                  <a:off x="3481406" y="3195644"/>
                  <a:ext cx="1871663" cy="866776"/>
                </a:xfrm>
                <a:prstGeom prst="rect">
                  <a:avLst/>
                </a:prstGeom>
                <a:noFill/>
                <a:ln w="9525">
                  <a:noFill/>
                  <a:miter lim="800000"/>
                </a:ln>
                <a:effectLst>
                  <a:outerShdw blurRad="50800" dist="38100" dir="2700000" algn="tl" rotWithShape="0">
                    <a:schemeClr val="tx1">
                      <a:alpha val="40000"/>
                    </a:schemeClr>
                  </a:outerShdw>
                </a:effectLst>
              </p:spPr>
              <p:txBody>
                <a:bodyPr lIns="72000" tIns="252000" rIns="72000" bIns="72000" anchor="ctr" anchorCtr="1">
                  <a:spAutoFit/>
                </a:bodyPr>
                <a:lstStyle/>
                <a:p>
                  <a:pPr fontAlgn="auto">
                    <a:lnSpc>
                      <a:spcPct val="50000"/>
                    </a:lnSpc>
                    <a:spcBef>
                      <a:spcPts val="0"/>
                    </a:spcBef>
                    <a:spcAft>
                      <a:spcPts val="0"/>
                    </a:spcAft>
                    <a:defRPr/>
                  </a:pPr>
                  <a:r>
                    <a:rPr lang="it-IT" sz="2200" b="0" dirty="0">
                      <a:latin typeface="Calibri" panose="020F0502020204030204" pitchFamily="34" charset="0"/>
                    </a:rPr>
                    <a:t>neurovascular</a:t>
                  </a:r>
                  <a:endParaRPr lang="it-IT" sz="2200" b="0" dirty="0">
                    <a:latin typeface="Calibri" panose="020F0502020204030204" pitchFamily="34" charset="0"/>
                  </a:endParaRPr>
                </a:p>
                <a:p>
                  <a:pPr fontAlgn="auto">
                    <a:lnSpc>
                      <a:spcPct val="50000"/>
                    </a:lnSpc>
                    <a:spcBef>
                      <a:spcPts val="0"/>
                    </a:spcBef>
                    <a:spcAft>
                      <a:spcPts val="0"/>
                    </a:spcAft>
                    <a:defRPr/>
                  </a:pPr>
                  <a:endParaRPr lang="it-IT" sz="2200" b="0" dirty="0">
                    <a:latin typeface="Calibri" panose="020F0502020204030204" pitchFamily="34" charset="0"/>
                  </a:endParaRPr>
                </a:p>
                <a:p>
                  <a:pPr fontAlgn="auto">
                    <a:lnSpc>
                      <a:spcPct val="50000"/>
                    </a:lnSpc>
                    <a:spcBef>
                      <a:spcPts val="0"/>
                    </a:spcBef>
                    <a:spcAft>
                      <a:spcPts val="0"/>
                    </a:spcAft>
                    <a:defRPr/>
                  </a:pPr>
                  <a:r>
                    <a:rPr lang="it-IT" sz="2200" b="0" dirty="0">
                      <a:latin typeface="Calibri" panose="020F0502020204030204" pitchFamily="34" charset="0"/>
                    </a:rPr>
                    <a:t>    coupling</a:t>
                  </a:r>
                  <a:endParaRPr lang="en-US" sz="2200" b="0" dirty="0">
                    <a:latin typeface="Calibri" panose="020F0502020204030204" pitchFamily="34" charset="0"/>
                  </a:endParaRPr>
                </a:p>
              </p:txBody>
            </p:sp>
            <p:sp>
              <p:nvSpPr>
                <p:cNvPr id="5147" name="Line 18"/>
                <p:cNvSpPr>
                  <a:spLocks noChangeShapeType="1"/>
                </p:cNvSpPr>
                <p:nvPr/>
              </p:nvSpPr>
              <p:spPr bwMode="auto">
                <a:xfrm flipV="1">
                  <a:off x="3538556" y="3678245"/>
                  <a:ext cx="1871663" cy="0"/>
                </a:xfrm>
                <a:prstGeom prst="line">
                  <a:avLst/>
                </a:prstGeom>
                <a:noFill/>
                <a:ln w="28575">
                  <a:solidFill>
                    <a:schemeClr val="tx1"/>
                  </a:solidFill>
                  <a:round/>
                  <a:tailEnd type="triangle" w="lg" len="lg"/>
                </a:ln>
              </p:spPr>
              <p:txBody>
                <a:bodyPr/>
                <a:lstStyle/>
                <a:p>
                  <a:endParaRPr lang="en-GB" b="0"/>
                </a:p>
              </p:txBody>
            </p:sp>
            <p:pic>
              <p:nvPicPr>
                <p:cNvPr id="5148" name="Picture 20"/>
                <p:cNvPicPr>
                  <a:picLocks noChangeAspect="1" noChangeArrowheads="1"/>
                </p:cNvPicPr>
                <p:nvPr/>
              </p:nvPicPr>
              <p:blipFill>
                <a:blip r:embed="rId10" cstate="print"/>
                <a:srcRect l="4369" t="19380" r="2184" b="14535"/>
                <a:stretch>
                  <a:fillRect/>
                </a:stretch>
              </p:blipFill>
              <p:spPr bwMode="auto">
                <a:xfrm>
                  <a:off x="5578494" y="3403607"/>
                  <a:ext cx="1817688" cy="579438"/>
                </a:xfrm>
                <a:prstGeom prst="rect">
                  <a:avLst/>
                </a:prstGeom>
                <a:noFill/>
                <a:ln w="9525">
                  <a:noFill/>
                  <a:miter lim="800000"/>
                  <a:headEnd/>
                  <a:tailEnd/>
                </a:ln>
              </p:spPr>
            </p:pic>
            <p:sp>
              <p:nvSpPr>
                <p:cNvPr id="522261" name="Rectangle 21"/>
                <p:cNvSpPr>
                  <a:spLocks noChangeArrowheads="1"/>
                </p:cNvSpPr>
                <p:nvPr/>
              </p:nvSpPr>
              <p:spPr bwMode="auto">
                <a:xfrm>
                  <a:off x="5441969" y="3903670"/>
                  <a:ext cx="2087563" cy="668338"/>
                </a:xfrm>
                <a:prstGeom prst="rect">
                  <a:avLst/>
                </a:prstGeom>
                <a:noFill/>
                <a:ln w="9525">
                  <a:noFill/>
                  <a:miter lim="800000"/>
                </a:ln>
                <a:effectLst>
                  <a:outerShdw blurRad="50800" dist="38100" dir="2700000" algn="tl" rotWithShape="0">
                    <a:prstClr val="black">
                      <a:alpha val="40000"/>
                    </a:prstClr>
                  </a:outerShdw>
                </a:effectLst>
              </p:spPr>
              <p:txBody>
                <a:bodyPr lIns="72000" tIns="72000" rIns="72000" bIns="72000" anchor="ctr" anchorCtr="1">
                  <a:spAutoFit/>
                </a:bodyPr>
                <a:lstStyle/>
                <a:p>
                  <a:pPr algn="ctr" fontAlgn="auto">
                    <a:lnSpc>
                      <a:spcPts val="2000"/>
                    </a:lnSpc>
                    <a:spcBef>
                      <a:spcPts val="0"/>
                    </a:spcBef>
                    <a:spcAft>
                      <a:spcPts val="0"/>
                    </a:spcAft>
                    <a:defRPr/>
                  </a:pPr>
                  <a:r>
                    <a:rPr lang="it-IT" sz="2200" b="0" dirty="0">
                      <a:solidFill>
                        <a:schemeClr val="bg2">
                          <a:lumMod val="95000"/>
                          <a:lumOff val="5000"/>
                        </a:schemeClr>
                      </a:solidFill>
                      <a:latin typeface="Calibri" panose="020F0502020204030204" pitchFamily="34" charset="0"/>
                    </a:rPr>
                    <a:t>haemodynamic    response</a:t>
                  </a:r>
                  <a:endParaRPr lang="en-US" sz="2200" b="0" dirty="0">
                    <a:solidFill>
                      <a:schemeClr val="bg2">
                        <a:lumMod val="95000"/>
                        <a:lumOff val="5000"/>
                      </a:schemeClr>
                    </a:solidFill>
                    <a:latin typeface="Calibri" panose="020F0502020204030204" pitchFamily="34" charset="0"/>
                  </a:endParaRPr>
                </a:p>
              </p:txBody>
            </p:sp>
          </p:grpSp>
          <p:sp>
            <p:nvSpPr>
              <p:cNvPr id="522267" name="Rectangle 27"/>
              <p:cNvSpPr>
                <a:spLocks noChangeArrowheads="1"/>
              </p:cNvSpPr>
              <p:nvPr/>
            </p:nvSpPr>
            <p:spPr bwMode="auto">
              <a:xfrm>
                <a:off x="8123238" y="3357563"/>
                <a:ext cx="936625" cy="791737"/>
              </a:xfrm>
              <a:prstGeom prst="rect">
                <a:avLst/>
              </a:prstGeom>
              <a:noFill/>
              <a:ln w="9525">
                <a:noFill/>
                <a:miter lim="800000"/>
              </a:ln>
              <a:effectLst>
                <a:outerShdw dist="35921" dir="2700000" algn="ctr" rotWithShape="0">
                  <a:srgbClr val="000000"/>
                </a:outerShdw>
              </a:effectLst>
            </p:spPr>
            <p:txBody>
              <a:bodyPr lIns="72000" tIns="72000" rIns="72000" bIns="72000" anchor="ctr" anchorCtr="1">
                <a:spAutoFit/>
              </a:bodyPr>
              <a:lstStyle/>
              <a:p>
                <a:pPr algn="ctr" fontAlgn="auto">
                  <a:spcBef>
                    <a:spcPts val="0"/>
                  </a:spcBef>
                  <a:spcAft>
                    <a:spcPts val="0"/>
                  </a:spcAft>
                  <a:defRPr/>
                </a:pPr>
                <a:r>
                  <a:rPr lang="it-IT" sz="2200" b="0" dirty="0">
                    <a:solidFill>
                      <a:schemeClr val="tx2"/>
                    </a:solidFill>
                    <a:effectLst>
                      <a:outerShdw blurRad="38100" dist="38100" dir="2700000" algn="tl">
                        <a:srgbClr val="000000"/>
                      </a:outerShdw>
                    </a:effectLst>
                    <a:latin typeface="Calibri" panose="020F0502020204030204" pitchFamily="34" charset="0"/>
                  </a:rPr>
                  <a:t>BOLD</a:t>
                </a:r>
                <a:endParaRPr lang="it-IT" sz="2200" b="0" dirty="0">
                  <a:solidFill>
                    <a:schemeClr val="tx2"/>
                  </a:solidFill>
                  <a:effectLst>
                    <a:outerShdw blurRad="38100" dist="38100" dir="2700000" algn="tl">
                      <a:srgbClr val="000000"/>
                    </a:outerShdw>
                  </a:effectLst>
                  <a:latin typeface="Calibri" panose="020F0502020204030204" pitchFamily="34" charset="0"/>
                </a:endParaRPr>
              </a:p>
              <a:p>
                <a:pPr algn="ctr" fontAlgn="auto">
                  <a:spcBef>
                    <a:spcPts val="0"/>
                  </a:spcBef>
                  <a:spcAft>
                    <a:spcPts val="0"/>
                  </a:spcAft>
                  <a:defRPr/>
                </a:pPr>
                <a:r>
                  <a:rPr lang="it-IT" sz="2000" b="0" dirty="0">
                    <a:solidFill>
                      <a:schemeClr val="tx2"/>
                    </a:solidFill>
                    <a:effectLst>
                      <a:outerShdw blurRad="38100" dist="38100" dir="2700000" algn="tl">
                        <a:srgbClr val="000000"/>
                      </a:outerShdw>
                    </a:effectLst>
                    <a:latin typeface="Calibri" panose="020F0502020204030204" pitchFamily="34" charset="0"/>
                  </a:rPr>
                  <a:t>fMRI</a:t>
                </a:r>
                <a:endParaRPr lang="en-US" sz="2000" b="0" dirty="0">
                  <a:solidFill>
                    <a:schemeClr val="tx2"/>
                  </a:solidFill>
                  <a:latin typeface="Calibri" panose="020F0502020204030204" pitchFamily="34" charset="0"/>
                </a:endParaRPr>
              </a:p>
            </p:txBody>
          </p:sp>
          <p:sp>
            <p:nvSpPr>
              <p:cNvPr id="5144" name="Line 28"/>
              <p:cNvSpPr>
                <a:spLocks noChangeShapeType="1"/>
              </p:cNvSpPr>
              <p:nvPr/>
            </p:nvSpPr>
            <p:spPr bwMode="auto">
              <a:xfrm>
                <a:off x="7522224" y="3664580"/>
                <a:ext cx="647700" cy="0"/>
              </a:xfrm>
              <a:prstGeom prst="line">
                <a:avLst/>
              </a:prstGeom>
              <a:noFill/>
              <a:ln w="28575">
                <a:solidFill>
                  <a:schemeClr val="tx1"/>
                </a:solidFill>
                <a:round/>
                <a:tailEnd type="triangle" w="lg" len="lg"/>
              </a:ln>
            </p:spPr>
            <p:txBody>
              <a:bodyPr/>
              <a:lstStyle/>
              <a:p>
                <a:endParaRPr lang="en-GB" b="0"/>
              </a:p>
            </p:txBody>
          </p:sp>
          <p:sp>
            <p:nvSpPr>
              <p:cNvPr id="5145" name="Line 29"/>
              <p:cNvSpPr>
                <a:spLocks noChangeShapeType="1"/>
              </p:cNvSpPr>
              <p:nvPr/>
            </p:nvSpPr>
            <p:spPr bwMode="auto">
              <a:xfrm>
                <a:off x="8604251" y="4164646"/>
                <a:ext cx="0" cy="684000"/>
              </a:xfrm>
              <a:prstGeom prst="line">
                <a:avLst/>
              </a:prstGeom>
              <a:noFill/>
              <a:ln w="28575">
                <a:solidFill>
                  <a:schemeClr val="tx1"/>
                </a:solidFill>
                <a:round/>
                <a:tailEnd type="triangle" w="lg" len="lg"/>
              </a:ln>
            </p:spPr>
            <p:txBody>
              <a:bodyPr/>
              <a:lstStyle/>
              <a:p>
                <a:endParaRPr lang="en-GB" b="0"/>
              </a:p>
            </p:txBody>
          </p:sp>
          <p:sp>
            <p:nvSpPr>
              <p:cNvPr id="56" name="Line 28"/>
              <p:cNvSpPr>
                <a:spLocks noChangeShapeType="1"/>
              </p:cNvSpPr>
              <p:nvPr/>
            </p:nvSpPr>
            <p:spPr bwMode="auto">
              <a:xfrm>
                <a:off x="1778843" y="1988365"/>
                <a:ext cx="612000" cy="0"/>
              </a:xfrm>
              <a:prstGeom prst="line">
                <a:avLst/>
              </a:prstGeom>
              <a:noFill/>
              <a:ln w="28575">
                <a:solidFill>
                  <a:schemeClr val="tx1"/>
                </a:solidFill>
                <a:round/>
                <a:tailEnd type="triangle" w="lg" len="lg"/>
              </a:ln>
            </p:spPr>
            <p:txBody>
              <a:bodyPr/>
              <a:lstStyle/>
              <a:p>
                <a:endParaRPr lang="en-GB" b="0"/>
              </a:p>
            </p:txBody>
          </p:sp>
        </p:grpSp>
      </p:grpSp>
      <p:sp>
        <p:nvSpPr>
          <p:cNvPr id="58" name="Rectangle 57"/>
          <p:cNvSpPr>
            <a:spLocks noChangeArrowheads="1"/>
          </p:cNvSpPr>
          <p:nvPr/>
        </p:nvSpPr>
        <p:spPr bwMode="auto">
          <a:xfrm>
            <a:off x="3546328" y="3000375"/>
            <a:ext cx="5597672" cy="3786188"/>
          </a:xfrm>
          <a:prstGeom prst="rect">
            <a:avLst/>
          </a:prstGeom>
          <a:solidFill>
            <a:schemeClr val="bg2">
              <a:alpha val="72940"/>
            </a:schemeClr>
          </a:solidFill>
          <a:ln w="9525" algn="ctr">
            <a:noFill/>
            <a:round/>
          </a:ln>
        </p:spPr>
        <p:txBody>
          <a:bodyPr/>
          <a:lstStyle/>
          <a:p>
            <a:endParaRPr lang="en-GB" b="1"/>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00098" y="-303426"/>
            <a:ext cx="10215634" cy="100013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5" name="Rounded Rectangle 4"/>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6" name="Rectangle 5"/>
          <p:cNvSpPr>
            <a:spLocks noChangeArrowheads="1"/>
          </p:cNvSpPr>
          <p:nvPr/>
        </p:nvSpPr>
        <p:spPr bwMode="auto">
          <a:xfrm>
            <a:off x="2101899" y="188638"/>
            <a:ext cx="4922775"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Generation of a realistic ERP dataset</a:t>
            </a:r>
            <a:endParaRPr lang="en-GB" sz="2400" kern="0" dirty="0">
              <a:latin typeface="Calibri" panose="020F0502020204030204" pitchFamily="34" charset="0"/>
            </a:endParaRPr>
          </a:p>
        </p:txBody>
      </p:sp>
      <p:grpSp>
        <p:nvGrpSpPr>
          <p:cNvPr id="14" name="Group 13"/>
          <p:cNvGrpSpPr/>
          <p:nvPr/>
        </p:nvGrpSpPr>
        <p:grpSpPr>
          <a:xfrm>
            <a:off x="71438" y="1643050"/>
            <a:ext cx="9001156" cy="3714776"/>
            <a:chOff x="71438" y="1643050"/>
            <a:chExt cx="9001156" cy="3714776"/>
          </a:xfrm>
        </p:grpSpPr>
        <p:sp>
          <p:nvSpPr>
            <p:cNvPr id="10" name="Rounded Rectangle 9"/>
            <p:cNvSpPr/>
            <p:nvPr/>
          </p:nvSpPr>
          <p:spPr bwMode="auto">
            <a:xfrm>
              <a:off x="71438" y="1643050"/>
              <a:ext cx="9001156" cy="3714776"/>
            </a:xfrm>
            <a:prstGeom prst="roundRect">
              <a:avLst>
                <a:gd name="adj" fmla="val 3062"/>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pic>
          <p:nvPicPr>
            <p:cNvPr id="3074" name="Picture 2" descr="C:\Users\Giandomenico\Downloads\figure 3.tif"/>
            <p:cNvPicPr>
              <a:picLocks noChangeAspect="1" noChangeArrowheads="1"/>
            </p:cNvPicPr>
            <p:nvPr/>
          </p:nvPicPr>
          <p:blipFill>
            <a:blip r:embed="rId1" cstate="print"/>
            <a:srcRect/>
            <a:stretch>
              <a:fillRect/>
            </a:stretch>
          </p:blipFill>
          <p:spPr bwMode="auto">
            <a:xfrm>
              <a:off x="201235" y="1691139"/>
              <a:ext cx="8741530" cy="3643469"/>
            </a:xfrm>
            <a:prstGeom prst="rect">
              <a:avLst/>
            </a:prstGeom>
            <a:noFill/>
          </p:spPr>
        </p:pic>
      </p:grpSp>
      <p:sp>
        <p:nvSpPr>
          <p:cNvPr id="15" name="Rectangle 14"/>
          <p:cNvSpPr/>
          <p:nvPr/>
        </p:nvSpPr>
        <p:spPr bwMode="auto">
          <a:xfrm>
            <a:off x="1825107" y="1857364"/>
            <a:ext cx="1785950" cy="334259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6" name="Rectangle 15"/>
          <p:cNvSpPr/>
          <p:nvPr/>
        </p:nvSpPr>
        <p:spPr bwMode="auto">
          <a:xfrm>
            <a:off x="3584931" y="1857364"/>
            <a:ext cx="1643074" cy="334259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7" name="Rectangle 16"/>
          <p:cNvSpPr/>
          <p:nvPr/>
        </p:nvSpPr>
        <p:spPr bwMode="auto">
          <a:xfrm>
            <a:off x="5228004" y="1846228"/>
            <a:ext cx="1701449" cy="334259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8" name="Rectangle 17"/>
          <p:cNvSpPr/>
          <p:nvPr/>
        </p:nvSpPr>
        <p:spPr bwMode="auto">
          <a:xfrm>
            <a:off x="6929454" y="1846228"/>
            <a:ext cx="1915763" cy="334259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162061" y="1357298"/>
            <a:ext cx="8826031" cy="4929222"/>
          </a:xfrm>
          <a:prstGeom prst="roundRect">
            <a:avLst>
              <a:gd name="adj" fmla="val 3062"/>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5" name="Rounded Rectangle 4"/>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6" name="Rectangle 5"/>
          <p:cNvSpPr>
            <a:spLocks noChangeArrowheads="1"/>
          </p:cNvSpPr>
          <p:nvPr/>
        </p:nvSpPr>
        <p:spPr bwMode="auto">
          <a:xfrm>
            <a:off x="1037499" y="188638"/>
            <a:ext cx="7051562"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Wavelet filtering to enhance ERP signal-to-noise ratio</a:t>
            </a:r>
            <a:endParaRPr lang="en-GB" sz="2400" kern="0" dirty="0">
              <a:latin typeface="Calibri" panose="020F0502020204030204" pitchFamily="34" charset="0"/>
            </a:endParaRPr>
          </a:p>
        </p:txBody>
      </p:sp>
      <p:pic>
        <p:nvPicPr>
          <p:cNvPr id="4098" name="Picture 2" descr="C:\Users\Giandomenico\Downloads\figure 4.tif"/>
          <p:cNvPicPr>
            <a:picLocks noChangeAspect="1" noChangeArrowheads="1"/>
          </p:cNvPicPr>
          <p:nvPr/>
        </p:nvPicPr>
        <p:blipFill>
          <a:blip r:embed="rId1" cstate="print"/>
          <a:srcRect l="3150" t="2863" r="2362" b="2147"/>
          <a:stretch>
            <a:fillRect/>
          </a:stretch>
        </p:blipFill>
        <p:spPr bwMode="auto">
          <a:xfrm>
            <a:off x="252326" y="1428561"/>
            <a:ext cx="8640004" cy="4777431"/>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00098" y="-303426"/>
            <a:ext cx="10215634" cy="100013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5" name="Rounded Rectangle 4"/>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6" name="Rectangle 5"/>
          <p:cNvSpPr>
            <a:spLocks noChangeArrowheads="1"/>
          </p:cNvSpPr>
          <p:nvPr/>
        </p:nvSpPr>
        <p:spPr bwMode="auto">
          <a:xfrm>
            <a:off x="2109115" y="188638"/>
            <a:ext cx="4908348"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Detection bias (on a real ERP dataset)</a:t>
            </a:r>
            <a:endParaRPr lang="en-GB" sz="2400" kern="0" dirty="0">
              <a:latin typeface="Calibri" panose="020F0502020204030204" pitchFamily="34" charset="0"/>
            </a:endParaRPr>
          </a:p>
        </p:txBody>
      </p:sp>
      <p:grpSp>
        <p:nvGrpSpPr>
          <p:cNvPr id="9" name="Group 8"/>
          <p:cNvGrpSpPr/>
          <p:nvPr/>
        </p:nvGrpSpPr>
        <p:grpSpPr>
          <a:xfrm>
            <a:off x="71438" y="2013303"/>
            <a:ext cx="9001156" cy="2844457"/>
            <a:chOff x="71438" y="2013303"/>
            <a:chExt cx="9001156" cy="2844457"/>
          </a:xfrm>
        </p:grpSpPr>
        <p:sp>
          <p:nvSpPr>
            <p:cNvPr id="7" name="Rounded Rectangle 6"/>
            <p:cNvSpPr/>
            <p:nvPr/>
          </p:nvSpPr>
          <p:spPr bwMode="auto">
            <a:xfrm>
              <a:off x="71438" y="2013303"/>
              <a:ext cx="9001156" cy="2844457"/>
            </a:xfrm>
            <a:prstGeom prst="roundRect">
              <a:avLst>
                <a:gd name="adj" fmla="val 3062"/>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pic>
          <p:nvPicPr>
            <p:cNvPr id="5122" name="Picture 2" descr="C:\Users\Giandomenico\Downloads\figure 5.tif"/>
            <p:cNvPicPr>
              <a:picLocks noChangeAspect="1" noChangeArrowheads="1"/>
            </p:cNvPicPr>
            <p:nvPr/>
          </p:nvPicPr>
          <p:blipFill>
            <a:blip r:embed="rId1" cstate="print"/>
            <a:srcRect b="3083"/>
            <a:stretch>
              <a:fillRect/>
            </a:stretch>
          </p:blipFill>
          <p:spPr bwMode="auto">
            <a:xfrm>
              <a:off x="142876" y="2075665"/>
              <a:ext cx="8858280" cy="2710657"/>
            </a:xfrm>
            <a:prstGeom prst="rect">
              <a:avLst/>
            </a:prstGeom>
            <a:noFill/>
          </p:spPr>
        </p:pic>
      </p:grpSp>
      <p:sp>
        <p:nvSpPr>
          <p:cNvPr id="10" name="Rectangle 9"/>
          <p:cNvSpPr/>
          <p:nvPr/>
        </p:nvSpPr>
        <p:spPr bwMode="auto">
          <a:xfrm>
            <a:off x="285720" y="2214554"/>
            <a:ext cx="2214578" cy="242889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1" name="Rectangle 10"/>
          <p:cNvSpPr/>
          <p:nvPr/>
        </p:nvSpPr>
        <p:spPr bwMode="auto">
          <a:xfrm>
            <a:off x="6643702" y="2214554"/>
            <a:ext cx="2259890" cy="250033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00098" y="-303426"/>
            <a:ext cx="10215634" cy="100013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5" name="Rounded Rectangle 4"/>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6" name="Rectangle 5"/>
          <p:cNvSpPr>
            <a:spLocks noChangeArrowheads="1"/>
          </p:cNvSpPr>
          <p:nvPr/>
        </p:nvSpPr>
        <p:spPr bwMode="auto">
          <a:xfrm>
            <a:off x="1797336" y="188638"/>
            <a:ext cx="5531915"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Single-trial estimation - a real ERP dataset</a:t>
            </a:r>
            <a:endParaRPr lang="en-GB" sz="2400" kern="0" dirty="0">
              <a:latin typeface="Calibri" panose="020F0502020204030204" pitchFamily="34" charset="0"/>
            </a:endParaRPr>
          </a:p>
        </p:txBody>
      </p:sp>
      <p:sp>
        <p:nvSpPr>
          <p:cNvPr id="7" name="Rounded Rectangle 6"/>
          <p:cNvSpPr/>
          <p:nvPr/>
        </p:nvSpPr>
        <p:spPr bwMode="auto">
          <a:xfrm>
            <a:off x="1772855" y="785794"/>
            <a:ext cx="5643602" cy="5968518"/>
          </a:xfrm>
          <a:prstGeom prst="roundRect">
            <a:avLst>
              <a:gd name="adj" fmla="val 2202"/>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sng" strike="noStrike" cap="none" normalizeH="0" baseline="0" smtClean="0">
              <a:ln>
                <a:noFill/>
              </a:ln>
              <a:solidFill>
                <a:schemeClr val="tx1"/>
              </a:solidFill>
              <a:effectLst/>
              <a:latin typeface="Arial" panose="020B0604020202020204" pitchFamily="34" charset="0"/>
            </a:endParaRPr>
          </a:p>
        </p:txBody>
      </p:sp>
      <p:pic>
        <p:nvPicPr>
          <p:cNvPr id="6146" name="Picture 2" descr="C:\Users\Giandomenico\Downloads\figure 6.tif"/>
          <p:cNvPicPr>
            <a:picLocks noChangeAspect="1" noChangeArrowheads="1"/>
          </p:cNvPicPr>
          <p:nvPr/>
        </p:nvPicPr>
        <p:blipFill>
          <a:blip r:embed="rId1" cstate="print"/>
          <a:srcRect l="544" t="989" b="2312"/>
          <a:stretch>
            <a:fillRect/>
          </a:stretch>
        </p:blipFill>
        <p:spPr bwMode="auto">
          <a:xfrm>
            <a:off x="1829211" y="815592"/>
            <a:ext cx="5515770" cy="5899556"/>
          </a:xfrm>
          <a:prstGeom prst="rect">
            <a:avLst/>
          </a:prstGeom>
          <a:noFill/>
        </p:spPr>
      </p:pic>
      <p:sp>
        <p:nvSpPr>
          <p:cNvPr id="10" name="Rectangle 9"/>
          <p:cNvSpPr/>
          <p:nvPr/>
        </p:nvSpPr>
        <p:spPr bwMode="auto">
          <a:xfrm>
            <a:off x="5214942" y="1325049"/>
            <a:ext cx="1928826" cy="200026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3" name="Rectangle 12"/>
          <p:cNvSpPr/>
          <p:nvPr/>
        </p:nvSpPr>
        <p:spPr bwMode="auto">
          <a:xfrm>
            <a:off x="5214942" y="4130317"/>
            <a:ext cx="1928826" cy="200026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4" name="Rectangle 13"/>
          <p:cNvSpPr/>
          <p:nvPr/>
        </p:nvSpPr>
        <p:spPr bwMode="auto">
          <a:xfrm>
            <a:off x="2526424" y="1338112"/>
            <a:ext cx="1928826" cy="200026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5" name="Rectangle 14"/>
          <p:cNvSpPr/>
          <p:nvPr/>
        </p:nvSpPr>
        <p:spPr bwMode="auto">
          <a:xfrm>
            <a:off x="2526424" y="4143380"/>
            <a:ext cx="1928826" cy="200026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6" name="Rectangle 5"/>
          <p:cNvSpPr>
            <a:spLocks noChangeArrowheads="1"/>
          </p:cNvSpPr>
          <p:nvPr/>
        </p:nvSpPr>
        <p:spPr bwMode="auto">
          <a:xfrm>
            <a:off x="2020959" y="188638"/>
            <a:ext cx="5084678"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Correlation with behavioural measures</a:t>
            </a:r>
            <a:endParaRPr lang="en-GB" sz="2400" kern="0" dirty="0">
              <a:latin typeface="Calibri" panose="020F0502020204030204" pitchFamily="34" charset="0"/>
            </a:endParaRPr>
          </a:p>
        </p:txBody>
      </p:sp>
      <p:sp>
        <p:nvSpPr>
          <p:cNvPr id="7" name="Rounded Rectangle 6"/>
          <p:cNvSpPr/>
          <p:nvPr/>
        </p:nvSpPr>
        <p:spPr bwMode="auto">
          <a:xfrm>
            <a:off x="838038" y="864172"/>
            <a:ext cx="7429552" cy="5929354"/>
          </a:xfrm>
          <a:prstGeom prst="roundRect">
            <a:avLst>
              <a:gd name="adj" fmla="val 2202"/>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sng" strike="noStrike" cap="none" normalizeH="0" baseline="0" smtClean="0">
              <a:ln>
                <a:noFill/>
              </a:ln>
              <a:solidFill>
                <a:schemeClr val="tx1"/>
              </a:solidFill>
              <a:effectLst/>
              <a:latin typeface="Arial" panose="020B0604020202020204" pitchFamily="34" charset="0"/>
            </a:endParaRPr>
          </a:p>
        </p:txBody>
      </p:sp>
      <p:sp>
        <p:nvSpPr>
          <p:cNvPr id="12" name="Rectangle 13"/>
          <p:cNvSpPr>
            <a:spLocks noChangeArrowheads="1"/>
          </p:cNvSpPr>
          <p:nvPr/>
        </p:nvSpPr>
        <p:spPr bwMode="auto">
          <a:xfrm rot="16200000">
            <a:off x="6250920" y="5096807"/>
            <a:ext cx="2703531" cy="368049"/>
          </a:xfrm>
          <a:prstGeom prst="rect">
            <a:avLst/>
          </a:prstGeom>
          <a:noFill/>
          <a:ln w="9525">
            <a:noFill/>
            <a:miter lim="800000"/>
          </a:ln>
        </p:spPr>
        <p:txBody>
          <a:bodyPr>
            <a:spAutoFit/>
          </a:bodyPr>
          <a:lstStyle/>
          <a:p>
            <a:pPr>
              <a:lnSpc>
                <a:spcPct val="120000"/>
              </a:lnSpc>
              <a:tabLst>
                <a:tab pos="175895" algn="l"/>
              </a:tabLst>
            </a:pPr>
            <a:r>
              <a:rPr lang="en-GB" sz="1600" dirty="0" smtClean="0">
                <a:latin typeface="Calibri" panose="020F0502020204030204" pitchFamily="34" charset="0"/>
              </a:rPr>
              <a:t>(</a:t>
            </a:r>
            <a:r>
              <a:rPr lang="en-GB" sz="1600" dirty="0" err="1" smtClean="0">
                <a:latin typeface="Calibri" panose="020F0502020204030204" pitchFamily="34" charset="0"/>
              </a:rPr>
              <a:t>Hu</a:t>
            </a:r>
            <a:r>
              <a:rPr lang="en-GB" sz="1600" dirty="0" smtClean="0">
                <a:latin typeface="Calibri" panose="020F0502020204030204" pitchFamily="34" charset="0"/>
              </a:rPr>
              <a:t> </a:t>
            </a:r>
            <a:r>
              <a:rPr lang="en-GB" sz="1600" dirty="0">
                <a:latin typeface="Calibri" panose="020F0502020204030204" pitchFamily="34" charset="0"/>
              </a:rPr>
              <a:t>et </a:t>
            </a:r>
            <a:r>
              <a:rPr lang="en-GB" sz="1600" dirty="0" smtClean="0">
                <a:latin typeface="Calibri" panose="020F0502020204030204" pitchFamily="34" charset="0"/>
              </a:rPr>
              <a:t>al, </a:t>
            </a:r>
            <a:r>
              <a:rPr lang="en-GB" sz="1600" dirty="0" err="1" smtClean="0">
                <a:latin typeface="Calibri" panose="020F0502020204030204" pitchFamily="34" charset="0"/>
              </a:rPr>
              <a:t>Neuroimage</a:t>
            </a:r>
            <a:r>
              <a:rPr lang="en-GB" sz="1600" dirty="0" smtClean="0">
                <a:latin typeface="Calibri" panose="020F0502020204030204" pitchFamily="34" charset="0"/>
              </a:rPr>
              <a:t> 2010)</a:t>
            </a:r>
            <a:endParaRPr lang="en-GB" sz="1600" dirty="0">
              <a:latin typeface="Calibri" panose="020F0502020204030204" pitchFamily="34" charset="0"/>
            </a:endParaRPr>
          </a:p>
        </p:txBody>
      </p:sp>
      <p:sp>
        <p:nvSpPr>
          <p:cNvPr id="13" name="Rectangle 12"/>
          <p:cNvSpPr/>
          <p:nvPr/>
        </p:nvSpPr>
        <p:spPr bwMode="auto">
          <a:xfrm>
            <a:off x="5214942" y="4130317"/>
            <a:ext cx="1928826" cy="200026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5" name="Rectangle 14"/>
          <p:cNvSpPr/>
          <p:nvPr/>
        </p:nvSpPr>
        <p:spPr bwMode="auto">
          <a:xfrm>
            <a:off x="2526424" y="4143380"/>
            <a:ext cx="1928826" cy="200026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pic>
        <p:nvPicPr>
          <p:cNvPr id="7170" name="Picture 2" descr="C:\Users\Giandomenico\Downloads\figure 7.tif"/>
          <p:cNvPicPr>
            <a:picLocks noChangeAspect="1" noChangeArrowheads="1"/>
          </p:cNvPicPr>
          <p:nvPr/>
        </p:nvPicPr>
        <p:blipFill>
          <a:blip r:embed="rId1" cstate="print"/>
          <a:srcRect l="1653" t="2083" r="820" b="2083"/>
          <a:stretch>
            <a:fillRect/>
          </a:stretch>
        </p:blipFill>
        <p:spPr bwMode="auto">
          <a:xfrm>
            <a:off x="892943" y="929280"/>
            <a:ext cx="7358114" cy="5785867"/>
          </a:xfrm>
          <a:prstGeom prst="rect">
            <a:avLst/>
          </a:prstGeom>
          <a:noFill/>
        </p:spPr>
      </p:pic>
      <p:sp>
        <p:nvSpPr>
          <p:cNvPr id="14" name="Rectangle 13"/>
          <p:cNvSpPr/>
          <p:nvPr/>
        </p:nvSpPr>
        <p:spPr bwMode="auto">
          <a:xfrm>
            <a:off x="1519352" y="1058483"/>
            <a:ext cx="1766764" cy="135732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7" name="Rectangle 16"/>
          <p:cNvSpPr/>
          <p:nvPr/>
        </p:nvSpPr>
        <p:spPr bwMode="auto">
          <a:xfrm>
            <a:off x="1519352" y="2727683"/>
            <a:ext cx="1766764" cy="135732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8" name="Rectangle 17"/>
          <p:cNvSpPr/>
          <p:nvPr/>
        </p:nvSpPr>
        <p:spPr bwMode="auto">
          <a:xfrm>
            <a:off x="6266509" y="2727683"/>
            <a:ext cx="1766764" cy="135732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9" name="Rectangle 18"/>
          <p:cNvSpPr/>
          <p:nvPr/>
        </p:nvSpPr>
        <p:spPr bwMode="auto">
          <a:xfrm>
            <a:off x="6266509" y="1058483"/>
            <a:ext cx="1766764" cy="135732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20" name="Rectangle 19"/>
          <p:cNvSpPr/>
          <p:nvPr/>
        </p:nvSpPr>
        <p:spPr bwMode="auto">
          <a:xfrm>
            <a:off x="6253446" y="4812448"/>
            <a:ext cx="1766764" cy="135732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21" name="Rectangle 20"/>
          <p:cNvSpPr/>
          <p:nvPr/>
        </p:nvSpPr>
        <p:spPr bwMode="auto">
          <a:xfrm>
            <a:off x="1506289" y="4812448"/>
            <a:ext cx="1766764" cy="135732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p:cNvPicPr>
            <a:picLocks noChangeAspect="1" noChangeArrowheads="1"/>
          </p:cNvPicPr>
          <p:nvPr/>
        </p:nvPicPr>
        <p:blipFill>
          <a:blip r:embed="rId1" cstate="print"/>
          <a:srcRect/>
          <a:stretch>
            <a:fillRect/>
          </a:stretch>
        </p:blipFill>
        <p:spPr bwMode="auto">
          <a:xfrm>
            <a:off x="2563813" y="714375"/>
            <a:ext cx="4222750" cy="6069013"/>
          </a:xfrm>
          <a:prstGeom prst="rect">
            <a:avLst/>
          </a:prstGeom>
          <a:noFill/>
          <a:ln w="9525">
            <a:noFill/>
            <a:miter lim="800000"/>
            <a:headEnd/>
            <a:tailEnd/>
          </a:ln>
        </p:spPr>
      </p:pic>
      <p:pic>
        <p:nvPicPr>
          <p:cNvPr id="17414" name="Picture 6"/>
          <p:cNvPicPr>
            <a:picLocks noChangeAspect="1" noChangeArrowheads="1"/>
          </p:cNvPicPr>
          <p:nvPr/>
        </p:nvPicPr>
        <p:blipFill>
          <a:blip r:embed="rId2" cstate="print"/>
          <a:srcRect/>
          <a:stretch>
            <a:fillRect/>
          </a:stretch>
        </p:blipFill>
        <p:spPr bwMode="auto">
          <a:xfrm>
            <a:off x="3603625" y="2716213"/>
            <a:ext cx="1687513" cy="1438275"/>
          </a:xfrm>
          <a:prstGeom prst="rect">
            <a:avLst/>
          </a:prstGeom>
          <a:noFill/>
          <a:ln w="9525">
            <a:noFill/>
            <a:miter lim="800000"/>
            <a:headEnd/>
            <a:tailEnd/>
          </a:ln>
        </p:spPr>
      </p:pic>
      <p:pic>
        <p:nvPicPr>
          <p:cNvPr id="17415" name="Picture 7"/>
          <p:cNvPicPr>
            <a:picLocks noChangeAspect="1" noChangeArrowheads="1"/>
          </p:cNvPicPr>
          <p:nvPr/>
        </p:nvPicPr>
        <p:blipFill>
          <a:blip r:embed="rId3" cstate="print"/>
          <a:srcRect/>
          <a:stretch>
            <a:fillRect/>
          </a:stretch>
        </p:blipFill>
        <p:spPr bwMode="auto">
          <a:xfrm>
            <a:off x="3633788" y="4706938"/>
            <a:ext cx="2157412" cy="1543050"/>
          </a:xfrm>
          <a:prstGeom prst="rect">
            <a:avLst/>
          </a:prstGeom>
          <a:noFill/>
          <a:ln w="9525">
            <a:noFill/>
            <a:miter lim="800000"/>
            <a:headEnd/>
            <a:tailEnd/>
          </a:ln>
        </p:spPr>
      </p:pic>
      <p:sp>
        <p:nvSpPr>
          <p:cNvPr id="15" name="Rectangle 14"/>
          <p:cNvSpPr>
            <a:spLocks noChangeArrowheads="1"/>
          </p:cNvSpPr>
          <p:nvPr/>
        </p:nvSpPr>
        <p:spPr bwMode="auto">
          <a:xfrm>
            <a:off x="2974975" y="4500563"/>
            <a:ext cx="3240088" cy="2286000"/>
          </a:xfrm>
          <a:prstGeom prst="rect">
            <a:avLst/>
          </a:prstGeom>
          <a:solidFill>
            <a:schemeClr val="bg2"/>
          </a:solidFill>
          <a:ln w="9525" algn="ctr">
            <a:noFill/>
            <a:round/>
          </a:ln>
        </p:spPr>
        <p:txBody>
          <a:bodyPr/>
          <a:lstStyle/>
          <a:p>
            <a:endParaRPr lang="en-GB" b="1"/>
          </a:p>
        </p:txBody>
      </p:sp>
      <p:sp>
        <p:nvSpPr>
          <p:cNvPr id="35846" name="Rectangle 15"/>
          <p:cNvSpPr>
            <a:spLocks noChangeArrowheads="1"/>
          </p:cNvSpPr>
          <p:nvPr/>
        </p:nvSpPr>
        <p:spPr bwMode="auto">
          <a:xfrm>
            <a:off x="6500813" y="6429375"/>
            <a:ext cx="454025" cy="428625"/>
          </a:xfrm>
          <a:prstGeom prst="rect">
            <a:avLst/>
          </a:prstGeom>
          <a:solidFill>
            <a:schemeClr val="bg2"/>
          </a:solidFill>
          <a:ln w="9525" algn="ctr">
            <a:noFill/>
            <a:round/>
          </a:ln>
        </p:spPr>
        <p:txBody>
          <a:bodyPr/>
          <a:lstStyle/>
          <a:p>
            <a:endParaRPr lang="en-GB" b="1"/>
          </a:p>
        </p:txBody>
      </p:sp>
      <p:sp>
        <p:nvSpPr>
          <p:cNvPr id="17" name="Rectangle 16"/>
          <p:cNvSpPr>
            <a:spLocks noChangeArrowheads="1"/>
          </p:cNvSpPr>
          <p:nvPr/>
        </p:nvSpPr>
        <p:spPr bwMode="auto">
          <a:xfrm>
            <a:off x="2974975" y="2357438"/>
            <a:ext cx="3240088" cy="2286000"/>
          </a:xfrm>
          <a:prstGeom prst="rect">
            <a:avLst/>
          </a:prstGeom>
          <a:solidFill>
            <a:schemeClr val="bg2"/>
          </a:solidFill>
          <a:ln w="9525" algn="ctr">
            <a:noFill/>
            <a:round/>
          </a:ln>
        </p:spPr>
        <p:txBody>
          <a:bodyPr/>
          <a:lstStyle/>
          <a:p>
            <a:endParaRPr lang="en-GB" b="1"/>
          </a:p>
        </p:txBody>
      </p:sp>
      <p:sp>
        <p:nvSpPr>
          <p:cNvPr id="18" name="Text Box 7"/>
          <p:cNvSpPr txBox="1">
            <a:spLocks noChangeArrowheads="1"/>
          </p:cNvSpPr>
          <p:nvPr/>
        </p:nvSpPr>
        <p:spPr bwMode="auto">
          <a:xfrm>
            <a:off x="5713413" y="6305550"/>
            <a:ext cx="3787775" cy="338138"/>
          </a:xfrm>
          <a:prstGeom prst="rect">
            <a:avLst/>
          </a:prstGeom>
          <a:noFill/>
          <a:ln w="9525">
            <a:noFill/>
            <a:miter lim="800000"/>
          </a:ln>
          <a:effectLst/>
        </p:spPr>
        <p:txBody>
          <a:bodyPr>
            <a:spAutoFit/>
          </a:bodyPr>
          <a:lstStyle/>
          <a:p>
            <a:pPr algn="ctr" eaLnBrk="0" fontAlgn="auto" hangingPunct="0">
              <a:spcBef>
                <a:spcPts val="0"/>
              </a:spcBef>
              <a:spcAft>
                <a:spcPts val="0"/>
              </a:spcAft>
              <a:defRPr/>
            </a:pPr>
            <a:r>
              <a:rPr lang="it-IT" altLang="it-IT" sz="1600" dirty="0">
                <a:effectLst>
                  <a:outerShdw blurRad="38100" dist="38100" dir="2700000" algn="tl">
                    <a:srgbClr val="000000"/>
                  </a:outerShdw>
                </a:effectLst>
                <a:latin typeface="Calibri" panose="020F0502020204030204" pitchFamily="34" charset="0"/>
              </a:rPr>
              <a:t>(Mouraux  et al, </a:t>
            </a:r>
            <a:r>
              <a:rPr lang="it-IT" altLang="it-IT" sz="1600" i="1" dirty="0">
                <a:effectLst>
                  <a:outerShdw blurRad="38100" dist="38100" dir="2700000" algn="tl">
                    <a:srgbClr val="000000"/>
                  </a:outerShdw>
                </a:effectLst>
                <a:latin typeface="Calibri" panose="020F0502020204030204" pitchFamily="34" charset="0"/>
              </a:rPr>
              <a:t>CLINPH </a:t>
            </a:r>
            <a:r>
              <a:rPr lang="it-IT" altLang="it-IT" sz="1600" dirty="0">
                <a:effectLst>
                  <a:outerShdw blurRad="38100" dist="38100" dir="2700000" algn="tl">
                    <a:srgbClr val="000000"/>
                  </a:outerShdw>
                </a:effectLst>
                <a:latin typeface="Calibri" panose="020F0502020204030204" pitchFamily="34" charset="0"/>
              </a:rPr>
              <a:t>2005)</a:t>
            </a:r>
            <a:endParaRPr lang="it-IT" altLang="it-IT" sz="1600" dirty="0">
              <a:effectLst>
                <a:outerShdw blurRad="38100" dist="38100" dir="2700000" algn="tl">
                  <a:srgbClr val="000000"/>
                </a:outerShdw>
              </a:effectLst>
              <a:latin typeface="Calibri" panose="020F0502020204030204" pitchFamily="34" charset="0"/>
            </a:endParaRPr>
          </a:p>
        </p:txBody>
      </p:sp>
      <p:sp>
        <p:nvSpPr>
          <p:cNvPr id="22" name="Rounded Rectangle 21"/>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3" name="Rectangle 2"/>
          <p:cNvSpPr>
            <a:spLocks noChangeArrowheads="1"/>
          </p:cNvSpPr>
          <p:nvPr/>
        </p:nvSpPr>
        <p:spPr bwMode="auto">
          <a:xfrm>
            <a:off x="1122229" y="179113"/>
            <a:ext cx="6926529"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a:t>
            </a:r>
            <a:r>
              <a:rPr lang="en-GB" sz="2400" kern="0" dirty="0">
                <a:latin typeface="Calibri" panose="020F0502020204030204" pitchFamily="34" charset="0"/>
              </a:rPr>
              <a:t>phase-locked’ and ‘non-phase-locked’ </a:t>
            </a:r>
            <a:r>
              <a:rPr lang="en-GB" sz="2400" kern="0" dirty="0" smtClean="0">
                <a:latin typeface="Calibri" panose="020F0502020204030204" pitchFamily="34" charset="0"/>
              </a:rPr>
              <a:t>EEG responses</a:t>
            </a:r>
            <a:endParaRPr lang="en-GB" sz="2400" kern="0"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4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4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240408" y="1571612"/>
            <a:ext cx="8715436" cy="3857652"/>
          </a:xfrm>
          <a:prstGeom prst="roundRect">
            <a:avLst>
              <a:gd name="adj" fmla="val 2202"/>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sng" strike="noStrike" cap="none" normalizeH="0" baseline="0" smtClean="0">
              <a:ln>
                <a:noFill/>
              </a:ln>
              <a:solidFill>
                <a:schemeClr val="tx1"/>
              </a:solidFill>
              <a:effectLst/>
              <a:latin typeface="Arial" panose="020B0604020202020204" pitchFamily="34" charset="0"/>
            </a:endParaRPr>
          </a:p>
        </p:txBody>
      </p:sp>
      <p:sp>
        <p:nvSpPr>
          <p:cNvPr id="22" name="Rounded Rectangle 21"/>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3" name="Rectangle 2"/>
          <p:cNvSpPr>
            <a:spLocks noChangeArrowheads="1"/>
          </p:cNvSpPr>
          <p:nvPr/>
        </p:nvSpPr>
        <p:spPr bwMode="auto">
          <a:xfrm>
            <a:off x="2528073" y="179113"/>
            <a:ext cx="4114861"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Time-frequency ROIs definition</a:t>
            </a:r>
            <a:endParaRPr lang="en-GB" sz="2400" kern="0" dirty="0">
              <a:latin typeface="Calibri" panose="020F0502020204030204" pitchFamily="34" charset="0"/>
            </a:endParaRPr>
          </a:p>
        </p:txBody>
      </p:sp>
      <p:pic>
        <p:nvPicPr>
          <p:cNvPr id="11" name="图片 8" descr="figure1.tif"/>
          <p:cNvPicPr/>
          <p:nvPr/>
        </p:nvPicPr>
        <p:blipFill>
          <a:blip r:embed="rId1" cstate="print"/>
          <a:stretch>
            <a:fillRect/>
          </a:stretch>
        </p:blipFill>
        <p:spPr>
          <a:xfrm>
            <a:off x="383284" y="1714488"/>
            <a:ext cx="8442858" cy="3571900"/>
          </a:xfrm>
          <a:prstGeom prst="rect">
            <a:avLst/>
          </a:prstGeom>
        </p:spPr>
      </p:pic>
      <p:sp>
        <p:nvSpPr>
          <p:cNvPr id="13" name="Rectangle 12"/>
          <p:cNvSpPr/>
          <p:nvPr/>
        </p:nvSpPr>
        <p:spPr bwMode="auto">
          <a:xfrm>
            <a:off x="2753801" y="1785926"/>
            <a:ext cx="3974402" cy="350046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4" name="Rectangle 13"/>
          <p:cNvSpPr/>
          <p:nvPr/>
        </p:nvSpPr>
        <p:spPr bwMode="auto">
          <a:xfrm>
            <a:off x="6741266" y="1785926"/>
            <a:ext cx="2162326" cy="350046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928662" y="785794"/>
            <a:ext cx="7500990" cy="5929354"/>
          </a:xfrm>
          <a:prstGeom prst="roundRect">
            <a:avLst>
              <a:gd name="adj" fmla="val 2202"/>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sng" strike="noStrike" cap="none" normalizeH="0" baseline="0" smtClean="0">
              <a:ln>
                <a:noFill/>
              </a:ln>
              <a:solidFill>
                <a:schemeClr val="tx1"/>
              </a:solidFill>
              <a:effectLst/>
              <a:latin typeface="Arial" panose="020B0604020202020204" pitchFamily="34" charset="0"/>
            </a:endParaRPr>
          </a:p>
        </p:txBody>
      </p:sp>
      <p:sp>
        <p:nvSpPr>
          <p:cNvPr id="22" name="Rounded Rectangle 21"/>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3" name="Rectangle 2"/>
          <p:cNvSpPr>
            <a:spLocks noChangeArrowheads="1"/>
          </p:cNvSpPr>
          <p:nvPr/>
        </p:nvSpPr>
        <p:spPr bwMode="auto">
          <a:xfrm>
            <a:off x="853739" y="179113"/>
            <a:ext cx="7463534"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Multiple linear regression in the time-frequency domain…</a:t>
            </a:r>
            <a:endParaRPr lang="en-GB" sz="2400" kern="0" dirty="0">
              <a:latin typeface="Calibri" panose="020F0502020204030204" pitchFamily="34" charset="0"/>
            </a:endParaRPr>
          </a:p>
        </p:txBody>
      </p:sp>
      <p:pic>
        <p:nvPicPr>
          <p:cNvPr id="8" name="图片 9" descr="figure2.tif"/>
          <p:cNvPicPr/>
          <p:nvPr/>
        </p:nvPicPr>
        <p:blipFill>
          <a:blip r:embed="rId1" cstate="print"/>
          <a:stretch>
            <a:fillRect/>
          </a:stretch>
        </p:blipFill>
        <p:spPr>
          <a:xfrm>
            <a:off x="1000100" y="857232"/>
            <a:ext cx="7327716" cy="5786478"/>
          </a:xfrm>
          <a:prstGeom prst="rect">
            <a:avLst/>
          </a:prstGeom>
        </p:spPr>
      </p:pic>
      <p:sp>
        <p:nvSpPr>
          <p:cNvPr id="13" name="Rectangle 12"/>
          <p:cNvSpPr/>
          <p:nvPr/>
        </p:nvSpPr>
        <p:spPr bwMode="auto">
          <a:xfrm>
            <a:off x="3740870" y="928670"/>
            <a:ext cx="4474468" cy="57150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142844" y="1714488"/>
            <a:ext cx="8858311" cy="3786214"/>
          </a:xfrm>
          <a:prstGeom prst="roundRect">
            <a:avLst>
              <a:gd name="adj" fmla="val 2202"/>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sng" strike="noStrike" cap="none" normalizeH="0" baseline="0" smtClean="0">
              <a:ln>
                <a:noFill/>
              </a:ln>
              <a:solidFill>
                <a:schemeClr val="tx1"/>
              </a:solidFill>
              <a:effectLst/>
              <a:latin typeface="Arial" panose="020B0604020202020204" pitchFamily="34" charset="0"/>
            </a:endParaRPr>
          </a:p>
        </p:txBody>
      </p:sp>
      <p:sp>
        <p:nvSpPr>
          <p:cNvPr id="22" name="Rounded Rectangle 21"/>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3" name="Rectangle 2"/>
          <p:cNvSpPr>
            <a:spLocks noChangeArrowheads="1"/>
          </p:cNvSpPr>
          <p:nvPr/>
        </p:nvSpPr>
        <p:spPr bwMode="auto">
          <a:xfrm>
            <a:off x="2081634" y="179113"/>
            <a:ext cx="5007734"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…taking ROI morphology into account.</a:t>
            </a:r>
            <a:endParaRPr lang="en-GB" sz="2400" kern="0" dirty="0">
              <a:latin typeface="Calibri" panose="020F0502020204030204" pitchFamily="34" charset="0"/>
            </a:endParaRPr>
          </a:p>
        </p:txBody>
      </p:sp>
      <p:pic>
        <p:nvPicPr>
          <p:cNvPr id="7" name="图片 10" descr="figure3.tif"/>
          <p:cNvPicPr/>
          <p:nvPr/>
        </p:nvPicPr>
        <p:blipFill>
          <a:blip r:embed="rId1" cstate="print"/>
          <a:stretch>
            <a:fillRect/>
          </a:stretch>
        </p:blipFill>
        <p:spPr>
          <a:xfrm>
            <a:off x="191620" y="1785926"/>
            <a:ext cx="8760760" cy="3633615"/>
          </a:xfrm>
          <a:prstGeom prst="rect">
            <a:avLst/>
          </a:prstGeom>
        </p:spPr>
      </p:pic>
      <p:sp>
        <p:nvSpPr>
          <p:cNvPr id="13" name="Rectangle 12"/>
          <p:cNvSpPr/>
          <p:nvPr/>
        </p:nvSpPr>
        <p:spPr bwMode="auto">
          <a:xfrm>
            <a:off x="1733666" y="1785926"/>
            <a:ext cx="4338532" cy="366252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9" name="Rectangle 8"/>
          <p:cNvSpPr/>
          <p:nvPr/>
        </p:nvSpPr>
        <p:spPr bwMode="auto">
          <a:xfrm>
            <a:off x="6143636" y="1785926"/>
            <a:ext cx="2766896" cy="366252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857225" y="785794"/>
            <a:ext cx="7286676" cy="5929354"/>
          </a:xfrm>
          <a:prstGeom prst="roundRect">
            <a:avLst>
              <a:gd name="adj" fmla="val 2202"/>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sng" strike="noStrike" cap="none" normalizeH="0" baseline="0" smtClean="0">
              <a:ln>
                <a:noFill/>
              </a:ln>
              <a:solidFill>
                <a:schemeClr val="tx1"/>
              </a:solidFill>
              <a:effectLst/>
              <a:latin typeface="Arial" panose="020B0604020202020204" pitchFamily="34" charset="0"/>
            </a:endParaRPr>
          </a:p>
        </p:txBody>
      </p:sp>
      <p:sp>
        <p:nvSpPr>
          <p:cNvPr id="22" name="Rounded Rectangle 21"/>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3" name="Rectangle 2"/>
          <p:cNvSpPr>
            <a:spLocks noChangeArrowheads="1"/>
          </p:cNvSpPr>
          <p:nvPr/>
        </p:nvSpPr>
        <p:spPr bwMode="auto">
          <a:xfrm>
            <a:off x="3636542" y="179113"/>
            <a:ext cx="1897908"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MLR </a:t>
            </a:r>
            <a:r>
              <a:rPr lang="en-GB" sz="2400" kern="0" dirty="0" err="1" smtClean="0">
                <a:latin typeface="Calibri" panose="020F0502020204030204" pitchFamily="34" charset="0"/>
              </a:rPr>
              <a:t>vs</a:t>
            </a:r>
            <a:r>
              <a:rPr lang="en-GB" sz="2400" kern="0" dirty="0" smtClean="0">
                <a:latin typeface="Calibri" panose="020F0502020204030204" pitchFamily="34" charset="0"/>
              </a:rPr>
              <a:t> </a:t>
            </a:r>
            <a:r>
              <a:rPr lang="en-GB" sz="2400" kern="0" dirty="0" err="1" smtClean="0">
                <a:latin typeface="Calibri" panose="020F0502020204030204" pitchFamily="34" charset="0"/>
              </a:rPr>
              <a:t>dMLR</a:t>
            </a:r>
            <a:endParaRPr lang="en-GB" sz="2400" kern="0" dirty="0">
              <a:latin typeface="Calibri" panose="020F0502020204030204" pitchFamily="34" charset="0"/>
            </a:endParaRPr>
          </a:p>
        </p:txBody>
      </p:sp>
      <p:sp>
        <p:nvSpPr>
          <p:cNvPr id="13" name="Rectangle 12"/>
          <p:cNvSpPr/>
          <p:nvPr/>
        </p:nvSpPr>
        <p:spPr bwMode="auto">
          <a:xfrm>
            <a:off x="1733666" y="1785926"/>
            <a:ext cx="4338532" cy="366252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pic>
        <p:nvPicPr>
          <p:cNvPr id="8" name="图片 11" descr="figure4.tif"/>
          <p:cNvPicPr/>
          <p:nvPr/>
        </p:nvPicPr>
        <p:blipFill>
          <a:blip r:embed="rId1" cstate="print"/>
          <a:stretch>
            <a:fillRect/>
          </a:stretch>
        </p:blipFill>
        <p:spPr>
          <a:xfrm>
            <a:off x="1051680" y="900125"/>
            <a:ext cx="7020782" cy="5743585"/>
          </a:xfrm>
          <a:prstGeom prst="rect">
            <a:avLst/>
          </a:prstGeom>
        </p:spPr>
      </p:pic>
      <p:sp>
        <p:nvSpPr>
          <p:cNvPr id="9" name="Rectangle 8"/>
          <p:cNvSpPr/>
          <p:nvPr/>
        </p:nvSpPr>
        <p:spPr bwMode="auto">
          <a:xfrm>
            <a:off x="6500825" y="2857496"/>
            <a:ext cx="1474889" cy="18504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grpSp>
        <p:nvGrpSpPr>
          <p:cNvPr id="14" name="Group 13"/>
          <p:cNvGrpSpPr/>
          <p:nvPr/>
        </p:nvGrpSpPr>
        <p:grpSpPr>
          <a:xfrm>
            <a:off x="4038868" y="928670"/>
            <a:ext cx="3936847" cy="2779959"/>
            <a:chOff x="4038868" y="928670"/>
            <a:chExt cx="3936847" cy="2779959"/>
          </a:xfrm>
        </p:grpSpPr>
        <p:sp>
          <p:nvSpPr>
            <p:cNvPr id="10" name="Rectangle 9"/>
            <p:cNvSpPr/>
            <p:nvPr/>
          </p:nvSpPr>
          <p:spPr bwMode="auto">
            <a:xfrm>
              <a:off x="4038868" y="928670"/>
              <a:ext cx="1760641" cy="277995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1" name="Rectangle 10"/>
            <p:cNvSpPr/>
            <p:nvPr/>
          </p:nvSpPr>
          <p:spPr bwMode="auto">
            <a:xfrm>
              <a:off x="5643570" y="928671"/>
              <a:ext cx="2332145" cy="200026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grpSp>
      <p:grpSp>
        <p:nvGrpSpPr>
          <p:cNvPr id="17" name="Group 16"/>
          <p:cNvGrpSpPr/>
          <p:nvPr/>
        </p:nvGrpSpPr>
        <p:grpSpPr>
          <a:xfrm>
            <a:off x="4013559" y="3786190"/>
            <a:ext cx="3974402" cy="2786082"/>
            <a:chOff x="4013559" y="3786190"/>
            <a:chExt cx="3974402" cy="2786082"/>
          </a:xfrm>
        </p:grpSpPr>
        <p:sp>
          <p:nvSpPr>
            <p:cNvPr id="15" name="Rectangle 14"/>
            <p:cNvSpPr/>
            <p:nvPr/>
          </p:nvSpPr>
          <p:spPr bwMode="auto">
            <a:xfrm>
              <a:off x="4013559" y="3786190"/>
              <a:ext cx="1630011" cy="278608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sp>
          <p:nvSpPr>
            <p:cNvPr id="16" name="Rectangle 15"/>
            <p:cNvSpPr/>
            <p:nvPr/>
          </p:nvSpPr>
          <p:spPr bwMode="auto">
            <a:xfrm>
              <a:off x="5286380" y="4714884"/>
              <a:ext cx="2701581" cy="185738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1" cstate="print"/>
          <a:srcRect/>
          <a:stretch>
            <a:fillRect/>
          </a:stretch>
        </p:blipFill>
        <p:spPr bwMode="auto">
          <a:xfrm>
            <a:off x="1857375" y="2214563"/>
            <a:ext cx="2125663" cy="3402012"/>
          </a:xfrm>
          <a:prstGeom prst="rect">
            <a:avLst/>
          </a:prstGeom>
          <a:noFill/>
          <a:ln w="9525">
            <a:noFill/>
            <a:miter lim="800000"/>
            <a:headEnd/>
            <a:tailEnd/>
          </a:ln>
        </p:spPr>
      </p:pic>
      <p:pic>
        <p:nvPicPr>
          <p:cNvPr id="3" name="Picture 5"/>
          <p:cNvPicPr>
            <a:picLocks noChangeAspect="1" noChangeArrowheads="1"/>
          </p:cNvPicPr>
          <p:nvPr/>
        </p:nvPicPr>
        <p:blipFill>
          <a:blip r:embed="rId2" cstate="print"/>
          <a:srcRect/>
          <a:stretch>
            <a:fillRect/>
          </a:stretch>
        </p:blipFill>
        <p:spPr bwMode="auto">
          <a:xfrm>
            <a:off x="5143500" y="2000250"/>
            <a:ext cx="2857500" cy="4143375"/>
          </a:xfrm>
          <a:prstGeom prst="rect">
            <a:avLst/>
          </a:prstGeom>
          <a:noFill/>
          <a:ln w="9525">
            <a:noFill/>
            <a:miter lim="800000"/>
            <a:headEnd/>
            <a:tailEnd/>
          </a:ln>
        </p:spPr>
      </p:pic>
      <p:sp>
        <p:nvSpPr>
          <p:cNvPr id="7172" name="TextBox 16"/>
          <p:cNvSpPr txBox="1">
            <a:spLocks noChangeArrowheads="1"/>
          </p:cNvSpPr>
          <p:nvPr/>
        </p:nvSpPr>
        <p:spPr bwMode="auto">
          <a:xfrm>
            <a:off x="1714500" y="5857875"/>
            <a:ext cx="2441575" cy="276225"/>
          </a:xfrm>
          <a:prstGeom prst="rect">
            <a:avLst/>
          </a:prstGeom>
          <a:noFill/>
          <a:ln w="9525">
            <a:noFill/>
            <a:miter lim="800000"/>
          </a:ln>
        </p:spPr>
        <p:txBody>
          <a:bodyPr wrap="none">
            <a:spAutoFit/>
          </a:bodyPr>
          <a:lstStyle/>
          <a:p>
            <a:r>
              <a:rPr lang="en-GB" sz="1200">
                <a:solidFill>
                  <a:schemeClr val="bg1"/>
                </a:solidFill>
                <a:latin typeface="Calibri" panose="020F0502020204030204" pitchFamily="34" charset="0"/>
              </a:rPr>
              <a:t>(adapted from Ramon Y Cajal, 1905)</a:t>
            </a:r>
            <a:endParaRPr lang="en-GB" sz="1200">
              <a:solidFill>
                <a:schemeClr val="bg1"/>
              </a:solidFill>
              <a:latin typeface="Calibri" panose="020F0502020204030204" pitchFamily="34" charset="0"/>
            </a:endParaRPr>
          </a:p>
        </p:txBody>
      </p:sp>
      <p:sp>
        <p:nvSpPr>
          <p:cNvPr id="7173" name="TextBox 17"/>
          <p:cNvSpPr txBox="1">
            <a:spLocks noChangeArrowheads="1"/>
          </p:cNvSpPr>
          <p:nvPr/>
        </p:nvSpPr>
        <p:spPr bwMode="auto">
          <a:xfrm rot="-5400000">
            <a:off x="4314826" y="3841750"/>
            <a:ext cx="2824162" cy="230187"/>
          </a:xfrm>
          <a:prstGeom prst="rect">
            <a:avLst/>
          </a:prstGeom>
          <a:noFill/>
          <a:ln w="9525">
            <a:noFill/>
            <a:miter lim="800000"/>
          </a:ln>
        </p:spPr>
        <p:txBody>
          <a:bodyPr wrap="none">
            <a:spAutoFit/>
          </a:bodyPr>
          <a:lstStyle/>
          <a:p>
            <a:r>
              <a:rPr lang="en-GB" sz="900">
                <a:latin typeface="Calibri" panose="020F0502020204030204" pitchFamily="34" charset="0"/>
              </a:rPr>
              <a:t>(www.krasnow.gmu.edu/alexei/cinema/virt3/intro.html</a:t>
            </a:r>
            <a:endParaRPr lang="en-GB" sz="900">
              <a:latin typeface="Calibri" panose="020F0502020204030204" pitchFamily="34" charset="0"/>
            </a:endParaRPr>
          </a:p>
        </p:txBody>
      </p:sp>
      <p:sp>
        <p:nvSpPr>
          <p:cNvPr id="13" name="Rounded Rectangle 12"/>
          <p:cNvSpPr/>
          <p:nvPr/>
        </p:nvSpPr>
        <p:spPr bwMode="auto">
          <a:xfrm>
            <a:off x="357188" y="200025"/>
            <a:ext cx="8501062" cy="428625"/>
          </a:xfrm>
          <a:prstGeom prst="roundRect">
            <a:avLst/>
          </a:prstGeom>
          <a:solidFill>
            <a:srgbClr val="00FFFF">
              <a:lumMod val="75000"/>
              <a:alpha val="71000"/>
            </a:srgbClr>
          </a:solidFill>
          <a:ln w="9525" cap="flat" cmpd="sng" algn="ctr">
            <a:solidFill>
              <a:srgbClr val="FFFFFF"/>
            </a:solidFill>
            <a:prstDash val="solid"/>
            <a:round/>
            <a:headEnd type="none" w="med" len="med"/>
            <a:tailEnd type="none" w="med" len="med"/>
          </a:ln>
          <a:effectLst/>
        </p:spPr>
        <p:txBody>
          <a:bodyPr/>
          <a:lstStyle/>
          <a:p>
            <a:pPr>
              <a:defRPr/>
            </a:pPr>
            <a:endParaRPr lang="en-GB" b="1" kern="0">
              <a:solidFill>
                <a:schemeClr val="bg1"/>
              </a:solidFill>
              <a:latin typeface="Arial" panose="020B0604020202020204" pitchFamily="34" charset="0"/>
            </a:endParaRPr>
          </a:p>
        </p:txBody>
      </p:sp>
      <p:sp>
        <p:nvSpPr>
          <p:cNvPr id="14" name="Rectangle 13"/>
          <p:cNvSpPr>
            <a:spLocks noChangeArrowheads="1"/>
          </p:cNvSpPr>
          <p:nvPr/>
        </p:nvSpPr>
        <p:spPr bwMode="auto">
          <a:xfrm>
            <a:off x="2357438" y="185738"/>
            <a:ext cx="4403725"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solidFill>
                  <a:schemeClr val="bg1"/>
                </a:solidFill>
                <a:latin typeface="Calibri" panose="020F0502020204030204" pitchFamily="34" charset="0"/>
              </a:rPr>
              <a:t>the neocortical pyramidal neuron</a:t>
            </a:r>
            <a:endParaRPr lang="en-GB" sz="2400" kern="0" dirty="0">
              <a:solidFill>
                <a:schemeClr val="bg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1000099" y="785794"/>
            <a:ext cx="7143801" cy="5929354"/>
          </a:xfrm>
          <a:prstGeom prst="roundRect">
            <a:avLst>
              <a:gd name="adj" fmla="val 2202"/>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sng" strike="noStrike" cap="none" normalizeH="0" baseline="0" smtClean="0">
              <a:ln>
                <a:noFill/>
              </a:ln>
              <a:solidFill>
                <a:schemeClr val="tx1"/>
              </a:solidFill>
              <a:effectLst/>
              <a:latin typeface="Arial" panose="020B0604020202020204" pitchFamily="34" charset="0"/>
            </a:endParaRPr>
          </a:p>
        </p:txBody>
      </p:sp>
      <p:sp>
        <p:nvSpPr>
          <p:cNvPr id="22" name="Rounded Rectangle 21"/>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1"/>
          </a:p>
        </p:txBody>
      </p:sp>
      <p:sp>
        <p:nvSpPr>
          <p:cNvPr id="3" name="Rectangle 2"/>
          <p:cNvSpPr>
            <a:spLocks noChangeArrowheads="1"/>
          </p:cNvSpPr>
          <p:nvPr/>
        </p:nvSpPr>
        <p:spPr bwMode="auto">
          <a:xfrm>
            <a:off x="3025801" y="179113"/>
            <a:ext cx="3119396"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latin typeface="Calibri" panose="020F0502020204030204" pitchFamily="34" charset="0"/>
              </a:rPr>
              <a:t>Single-trial correlations</a:t>
            </a:r>
            <a:endParaRPr lang="en-GB" sz="2400" kern="0" dirty="0">
              <a:latin typeface="Calibri" panose="020F0502020204030204" pitchFamily="34" charset="0"/>
            </a:endParaRPr>
          </a:p>
        </p:txBody>
      </p:sp>
      <p:sp>
        <p:nvSpPr>
          <p:cNvPr id="13" name="Rectangle 12"/>
          <p:cNvSpPr/>
          <p:nvPr/>
        </p:nvSpPr>
        <p:spPr bwMode="auto">
          <a:xfrm>
            <a:off x="1733666" y="1785926"/>
            <a:ext cx="4338532" cy="366252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1800" b="1" i="0" u="none" strike="noStrike" cap="none" normalizeH="0" baseline="0" smtClean="0">
              <a:ln>
                <a:noFill/>
              </a:ln>
              <a:solidFill>
                <a:schemeClr val="tx1"/>
              </a:solidFill>
              <a:effectLst/>
              <a:latin typeface="Arial" panose="020B0604020202020204" pitchFamily="34" charset="0"/>
            </a:endParaRPr>
          </a:p>
        </p:txBody>
      </p:sp>
      <p:pic>
        <p:nvPicPr>
          <p:cNvPr id="14" name="图片 15" descr="figure8.tif"/>
          <p:cNvPicPr/>
          <p:nvPr/>
        </p:nvPicPr>
        <p:blipFill>
          <a:blip r:embed="rId1" cstate="print"/>
          <a:srcRect l="2359" t="1228" b="1719"/>
          <a:stretch>
            <a:fillRect/>
          </a:stretch>
        </p:blipFill>
        <p:spPr>
          <a:xfrm>
            <a:off x="1132070" y="928670"/>
            <a:ext cx="6940392" cy="5643602"/>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14282" y="1357298"/>
            <a:ext cx="8572560" cy="4708981"/>
          </a:xfrm>
          <a:prstGeom prst="rect">
            <a:avLst/>
          </a:prstGeom>
          <a:noFill/>
        </p:spPr>
        <p:txBody>
          <a:bodyPr wrap="square" rtlCol="0">
            <a:spAutoFit/>
          </a:bodyPr>
          <a:lstStyle/>
          <a:p>
            <a:pPr marL="457200" indent="-457200">
              <a:buFontTx/>
              <a:buAutoNum type="arabicPeriod"/>
            </a:pPr>
            <a:r>
              <a:rPr lang="en-GB" sz="2000" dirty="0" smtClean="0">
                <a:solidFill>
                  <a:srgbClr val="FFFFFF"/>
                </a:solidFill>
                <a:latin typeface="Calibri" panose="020F0502020204030204"/>
              </a:rPr>
              <a:t>The magnitude of  ERPs  is  often  several  factors  smaller  than  the magnitude  of  the background electroencephalogram. </a:t>
            </a:r>
            <a:endParaRPr lang="en-GB" sz="2000" dirty="0" smtClean="0">
              <a:solidFill>
                <a:srgbClr val="FFFFFF"/>
              </a:solidFill>
              <a:latin typeface="Calibri" panose="020F0502020204030204"/>
            </a:endParaRPr>
          </a:p>
          <a:p>
            <a:pPr marL="457200" indent="-457200">
              <a:buFontTx/>
              <a:buAutoNum type="arabicPeriod"/>
            </a:pPr>
            <a:endParaRPr lang="en-GB" sz="2000" dirty="0" smtClean="0">
              <a:solidFill>
                <a:srgbClr val="FFFFFF"/>
              </a:solidFill>
              <a:latin typeface="Calibri" panose="020F0502020204030204"/>
            </a:endParaRPr>
          </a:p>
          <a:p>
            <a:pPr marL="457200" indent="-457200">
              <a:buFontTx/>
              <a:buAutoNum type="arabicPeriod"/>
            </a:pPr>
            <a:r>
              <a:rPr lang="en-GB" sz="2000" dirty="0" smtClean="0">
                <a:solidFill>
                  <a:srgbClr val="FFFFFF"/>
                </a:solidFill>
                <a:latin typeface="Calibri" panose="020F0502020204030204"/>
              </a:rPr>
              <a:t>Across-trial averaging  is a widely-used approach to enhance the signal-to-noise ratio (SNR) of both evoked induced EEG responses. </a:t>
            </a:r>
            <a:endParaRPr lang="en-GB" sz="2000" dirty="0" smtClean="0">
              <a:solidFill>
                <a:srgbClr val="FFFFFF"/>
              </a:solidFill>
              <a:latin typeface="Calibri" panose="020F0502020204030204"/>
            </a:endParaRPr>
          </a:p>
          <a:p>
            <a:pPr marL="457200" indent="-457200">
              <a:buFontTx/>
              <a:buAutoNum type="arabicPeriod"/>
            </a:pPr>
            <a:endParaRPr lang="en-GB" sz="2000" dirty="0" smtClean="0">
              <a:solidFill>
                <a:srgbClr val="FFFFFF"/>
              </a:solidFill>
              <a:latin typeface="Calibri" panose="020F0502020204030204"/>
            </a:endParaRPr>
          </a:p>
          <a:p>
            <a:pPr marL="457200" indent="-457200">
              <a:buFontTx/>
              <a:buAutoNum type="arabicPeriod"/>
            </a:pPr>
            <a:r>
              <a:rPr lang="en-GB" sz="2000" dirty="0" smtClean="0">
                <a:solidFill>
                  <a:srgbClr val="FFFFFF"/>
                </a:solidFill>
                <a:latin typeface="Calibri" panose="020F0502020204030204"/>
              </a:rPr>
              <a:t>However, across-trial variability of response  latency  and  amplitude  contains  physiologically-relevant  information  (fluctuations of peripheral input, vigilance, </a:t>
            </a:r>
            <a:r>
              <a:rPr lang="en-GB" sz="2000" dirty="0" err="1" smtClean="0">
                <a:solidFill>
                  <a:srgbClr val="FFFFFF"/>
                </a:solidFill>
                <a:latin typeface="Calibri" panose="020F0502020204030204"/>
              </a:rPr>
              <a:t>attentional</a:t>
            </a:r>
            <a:r>
              <a:rPr lang="en-GB" sz="2000" dirty="0" smtClean="0">
                <a:solidFill>
                  <a:srgbClr val="FFFFFF"/>
                </a:solidFill>
                <a:latin typeface="Calibri" panose="020F0502020204030204"/>
              </a:rPr>
              <a:t> focus and task strategy). This is lost when across-trial averaging is performed.</a:t>
            </a:r>
            <a:endParaRPr lang="en-GB" sz="2000" dirty="0" smtClean="0">
              <a:solidFill>
                <a:srgbClr val="FFFFFF"/>
              </a:solidFill>
              <a:latin typeface="Calibri" panose="020F0502020204030204"/>
            </a:endParaRPr>
          </a:p>
          <a:p>
            <a:pPr marL="457200" indent="-457200">
              <a:buFontTx/>
              <a:buAutoNum type="arabicPeriod"/>
            </a:pPr>
            <a:endParaRPr lang="en-GB" sz="2000" dirty="0" smtClean="0">
              <a:solidFill>
                <a:srgbClr val="FFFFFF"/>
              </a:solidFill>
              <a:latin typeface="Calibri" panose="020F0502020204030204"/>
            </a:endParaRPr>
          </a:p>
          <a:p>
            <a:pPr marL="457200" indent="-457200">
              <a:buFontTx/>
              <a:buAutoNum type="arabicPeriod"/>
            </a:pPr>
            <a:r>
              <a:rPr lang="en-GB" sz="2000" dirty="0" smtClean="0">
                <a:solidFill>
                  <a:srgbClr val="FFFFFF"/>
                </a:solidFill>
                <a:latin typeface="Calibri" panose="020F0502020204030204"/>
              </a:rPr>
              <a:t>The availability of such information would allow a direct exploration of the dynamics between different features of ERPs, behavioural  variables  and  measures  of  brain  activity  sampled  using  different neuroimaging techniques. </a:t>
            </a:r>
            <a:endParaRPr lang="en-GB" sz="2000" dirty="0" smtClean="0">
              <a:solidFill>
                <a:srgbClr val="FFFFFF"/>
              </a:solidFill>
              <a:latin typeface="Calibri" panose="020F0502020204030204"/>
            </a:endParaRPr>
          </a:p>
        </p:txBody>
      </p:sp>
      <p:sp>
        <p:nvSpPr>
          <p:cNvPr id="7" name="Rounded Rectangle 6"/>
          <p:cNvSpPr/>
          <p:nvPr/>
        </p:nvSpPr>
        <p:spPr bwMode="auto">
          <a:xfrm>
            <a:off x="357188" y="200025"/>
            <a:ext cx="8501062" cy="428625"/>
          </a:xfrm>
          <a:prstGeom prst="roundRect">
            <a:avLst/>
          </a:prstGeom>
          <a:solidFill>
            <a:srgbClr val="00FFFF">
              <a:lumMod val="75000"/>
              <a:alpha val="71000"/>
            </a:srgbClr>
          </a:solidFill>
          <a:ln w="9525" cap="flat" cmpd="sng" algn="ctr">
            <a:solidFill>
              <a:srgbClr val="FFFFFF"/>
            </a:solidFill>
            <a:prstDash val="solid"/>
            <a:round/>
            <a:headEnd type="none" w="med" len="med"/>
            <a:tailEnd type="none" w="med" len="med"/>
          </a:ln>
          <a:effectLst/>
        </p:spPr>
        <p:txBody>
          <a:bodyPr/>
          <a:lstStyle/>
          <a:p>
            <a:pPr fontAlgn="auto">
              <a:spcBef>
                <a:spcPts val="0"/>
              </a:spcBef>
              <a:spcAft>
                <a:spcPts val="0"/>
              </a:spcAft>
              <a:defRPr/>
            </a:pPr>
            <a:endParaRPr lang="en-GB" kern="0">
              <a:solidFill>
                <a:sysClr val="windowText" lastClr="000000"/>
              </a:solidFill>
            </a:endParaRPr>
          </a:p>
        </p:txBody>
      </p:sp>
      <p:sp>
        <p:nvSpPr>
          <p:cNvPr id="8" name="Rectangle 7"/>
          <p:cNvSpPr>
            <a:spLocks noChangeArrowheads="1"/>
          </p:cNvSpPr>
          <p:nvPr/>
        </p:nvSpPr>
        <p:spPr bwMode="auto">
          <a:xfrm>
            <a:off x="1301188" y="185738"/>
            <a:ext cx="5834883"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solidFill>
                  <a:srgbClr val="FFFFFF"/>
                </a:solidFill>
                <a:latin typeface="Calibri" panose="020F0502020204030204" pitchFamily="34" charset="0"/>
              </a:rPr>
              <a:t>Take home messages – across-trial averaging</a:t>
            </a:r>
            <a:endParaRPr lang="en-GB" sz="2400" kern="0" dirty="0">
              <a:solidFill>
                <a:srgbClr val="FFFFFF"/>
              </a:solidFill>
              <a:latin typeface="Calibri" panose="020F050202020403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4282" y="857232"/>
            <a:ext cx="8572560" cy="2554545"/>
          </a:xfrm>
          <a:prstGeom prst="rect">
            <a:avLst/>
          </a:prstGeom>
          <a:noFill/>
        </p:spPr>
        <p:txBody>
          <a:bodyPr wrap="square" rtlCol="0">
            <a:spAutoFit/>
          </a:bodyPr>
          <a:lstStyle/>
          <a:p>
            <a:pPr marL="457200" indent="-457200">
              <a:buFontTx/>
              <a:buAutoNum type="arabicPeriod"/>
            </a:pPr>
            <a:r>
              <a:rPr lang="en-GB" sz="2000" dirty="0" smtClean="0">
                <a:solidFill>
                  <a:srgbClr val="FFFFFF"/>
                </a:solidFill>
                <a:latin typeface="Calibri" panose="020F0502020204030204"/>
              </a:rPr>
              <a:t>Wavelet filtering significantly enhances  the SNR of ERPs/ERS/ERD in  single  trials.</a:t>
            </a:r>
            <a:endParaRPr lang="en-GB" sz="2000" dirty="0" smtClean="0">
              <a:solidFill>
                <a:srgbClr val="FFFFFF"/>
              </a:solidFill>
              <a:latin typeface="Calibri" panose="020F0502020204030204"/>
            </a:endParaRPr>
          </a:p>
          <a:p>
            <a:pPr marL="457200" indent="-457200">
              <a:buFontTx/>
              <a:buAutoNum type="arabicPeriod"/>
            </a:pPr>
            <a:endParaRPr lang="en-GB" sz="2000" dirty="0" smtClean="0">
              <a:solidFill>
                <a:srgbClr val="FFFFFF"/>
              </a:solidFill>
              <a:latin typeface="Calibri" panose="020F0502020204030204"/>
            </a:endParaRPr>
          </a:p>
          <a:p>
            <a:pPr marL="457200" indent="-457200">
              <a:buFontTx/>
              <a:buAutoNum type="arabicPeriod"/>
            </a:pPr>
            <a:r>
              <a:rPr lang="en-GB" sz="2000" dirty="0" smtClean="0">
                <a:solidFill>
                  <a:srgbClr val="FFFFFF"/>
                </a:solidFill>
                <a:latin typeface="Calibri" panose="020F0502020204030204"/>
              </a:rPr>
              <a:t>Multiple linear regression effectively captures the variability  in  the morphology of single-trial ERPs. </a:t>
            </a:r>
            <a:endParaRPr lang="en-GB" sz="2000" dirty="0" smtClean="0">
              <a:solidFill>
                <a:srgbClr val="FFFFFF"/>
              </a:solidFill>
              <a:latin typeface="Calibri" panose="020F0502020204030204"/>
            </a:endParaRPr>
          </a:p>
          <a:p>
            <a:pPr marL="457200" indent="-457200">
              <a:buFontTx/>
              <a:buAutoNum type="arabicPeriod"/>
            </a:pPr>
            <a:endParaRPr lang="en-GB" sz="2000" dirty="0" smtClean="0">
              <a:solidFill>
                <a:srgbClr val="FFFFFF"/>
              </a:solidFill>
              <a:latin typeface="Calibri" panose="020F0502020204030204"/>
            </a:endParaRPr>
          </a:p>
          <a:p>
            <a:pPr marL="457200" indent="-457200">
              <a:buFontTx/>
              <a:buAutoNum type="arabicPeriod"/>
            </a:pPr>
            <a:r>
              <a:rPr lang="en-GB" sz="2000" dirty="0" smtClean="0">
                <a:solidFill>
                  <a:srgbClr val="FFFFFF"/>
                </a:solidFill>
                <a:latin typeface="Calibri" panose="020F0502020204030204"/>
              </a:rPr>
              <a:t>Combined, WF and MLR provides accurate  and  unbiased  estimate  of  their  peak  latency  and  amplitude. </a:t>
            </a:r>
            <a:endParaRPr lang="en-GB" sz="2000" dirty="0" smtClean="0">
              <a:solidFill>
                <a:srgbClr val="FFFFFF"/>
              </a:solidFill>
              <a:latin typeface="Calibri" panose="020F0502020204030204"/>
            </a:endParaRPr>
          </a:p>
        </p:txBody>
      </p:sp>
      <p:sp>
        <p:nvSpPr>
          <p:cNvPr id="7" name="Rounded Rectangle 6"/>
          <p:cNvSpPr/>
          <p:nvPr/>
        </p:nvSpPr>
        <p:spPr bwMode="auto">
          <a:xfrm>
            <a:off x="357188" y="200025"/>
            <a:ext cx="8501062" cy="428625"/>
          </a:xfrm>
          <a:prstGeom prst="roundRect">
            <a:avLst/>
          </a:prstGeom>
          <a:solidFill>
            <a:srgbClr val="00FFFF">
              <a:lumMod val="75000"/>
              <a:alpha val="71000"/>
            </a:srgbClr>
          </a:solidFill>
          <a:ln w="9525" cap="flat" cmpd="sng" algn="ctr">
            <a:solidFill>
              <a:srgbClr val="FFFFFF"/>
            </a:solidFill>
            <a:prstDash val="solid"/>
            <a:round/>
            <a:headEnd type="none" w="med" len="med"/>
            <a:tailEnd type="none" w="med" len="med"/>
          </a:ln>
          <a:effectLst/>
        </p:spPr>
        <p:txBody>
          <a:bodyPr/>
          <a:lstStyle/>
          <a:p>
            <a:pPr fontAlgn="auto">
              <a:spcBef>
                <a:spcPts val="0"/>
              </a:spcBef>
              <a:spcAft>
                <a:spcPts val="0"/>
              </a:spcAft>
              <a:defRPr/>
            </a:pPr>
            <a:endParaRPr lang="en-GB" kern="0">
              <a:solidFill>
                <a:sysClr val="windowText" lastClr="000000"/>
              </a:solidFill>
            </a:endParaRPr>
          </a:p>
        </p:txBody>
      </p:sp>
      <p:sp>
        <p:nvSpPr>
          <p:cNvPr id="8" name="Rectangle 7"/>
          <p:cNvSpPr>
            <a:spLocks noChangeArrowheads="1"/>
          </p:cNvSpPr>
          <p:nvPr/>
        </p:nvSpPr>
        <p:spPr bwMode="auto">
          <a:xfrm>
            <a:off x="1832592" y="185738"/>
            <a:ext cx="4772092"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solidFill>
                  <a:srgbClr val="FFFFFF"/>
                </a:solidFill>
                <a:latin typeface="Calibri" panose="020F0502020204030204" pitchFamily="34" charset="0"/>
              </a:rPr>
              <a:t>Summary and possible applications</a:t>
            </a:r>
            <a:endParaRPr lang="en-GB" sz="2400" kern="0" dirty="0">
              <a:solidFill>
                <a:srgbClr val="FFFFFF"/>
              </a:solidFill>
              <a:latin typeface="Calibri" panose="020F0502020204030204" pitchFamily="34" charset="0"/>
            </a:endParaRPr>
          </a:p>
        </p:txBody>
      </p:sp>
      <p:sp>
        <p:nvSpPr>
          <p:cNvPr id="5" name="TextBox 4"/>
          <p:cNvSpPr txBox="1"/>
          <p:nvPr/>
        </p:nvSpPr>
        <p:spPr>
          <a:xfrm>
            <a:off x="214282" y="3643314"/>
            <a:ext cx="8572560" cy="3170099"/>
          </a:xfrm>
          <a:prstGeom prst="rect">
            <a:avLst/>
          </a:prstGeom>
          <a:noFill/>
        </p:spPr>
        <p:txBody>
          <a:bodyPr wrap="square" rtlCol="0">
            <a:spAutoFit/>
          </a:bodyPr>
          <a:lstStyle/>
          <a:p>
            <a:pPr marL="457200" indent="-457200">
              <a:buFontTx/>
              <a:buAutoNum type="arabicPeriod"/>
            </a:pPr>
            <a:r>
              <a:rPr lang="en-GB" sz="2000" dirty="0" smtClean="0">
                <a:solidFill>
                  <a:srgbClr val="FFFFFF"/>
                </a:solidFill>
                <a:latin typeface="Calibri" panose="020F0502020204030204"/>
              </a:rPr>
              <a:t>Within subject comparison!</a:t>
            </a:r>
            <a:endParaRPr lang="en-GB" sz="2000" dirty="0" smtClean="0">
              <a:solidFill>
                <a:srgbClr val="FFFFFF"/>
              </a:solidFill>
              <a:latin typeface="Calibri" panose="020F0502020204030204"/>
            </a:endParaRPr>
          </a:p>
          <a:p>
            <a:pPr marL="457200" indent="-457200">
              <a:buFontTx/>
              <a:buAutoNum type="arabicPeriod"/>
            </a:pPr>
            <a:endParaRPr lang="en-GB" sz="2000" dirty="0" smtClean="0">
              <a:solidFill>
                <a:srgbClr val="FFFFFF"/>
              </a:solidFill>
              <a:latin typeface="Calibri" panose="020F0502020204030204"/>
            </a:endParaRPr>
          </a:p>
          <a:p>
            <a:pPr marL="457200" indent="-457200">
              <a:buFontTx/>
              <a:buAutoNum type="arabicPeriod"/>
            </a:pPr>
            <a:r>
              <a:rPr lang="en-GB" sz="2000" dirty="0" smtClean="0">
                <a:solidFill>
                  <a:srgbClr val="FFFFFF"/>
                </a:solidFill>
                <a:latin typeface="Calibri" panose="020F0502020204030204"/>
              </a:rPr>
              <a:t>Correlation with behavioural responses (perception, performance, reaction times - SDT), stimulus features, </a:t>
            </a:r>
            <a:r>
              <a:rPr lang="en-GB" sz="2000" dirty="0" err="1" smtClean="0">
                <a:solidFill>
                  <a:srgbClr val="FFFFFF"/>
                </a:solidFill>
                <a:latin typeface="Calibri" panose="020F0502020204030204"/>
              </a:rPr>
              <a:t>prestimulus</a:t>
            </a:r>
            <a:r>
              <a:rPr lang="en-GB" sz="2000" dirty="0" smtClean="0">
                <a:solidFill>
                  <a:srgbClr val="FFFFFF"/>
                </a:solidFill>
                <a:latin typeface="Calibri" panose="020F0502020204030204"/>
              </a:rPr>
              <a:t> features, experimental factors (e.g. drug concentration).</a:t>
            </a:r>
            <a:endParaRPr lang="en-GB" sz="2000" dirty="0" smtClean="0">
              <a:solidFill>
                <a:srgbClr val="FFFFFF"/>
              </a:solidFill>
              <a:latin typeface="Calibri" panose="020F0502020204030204"/>
            </a:endParaRPr>
          </a:p>
          <a:p>
            <a:pPr marL="457200" indent="-457200">
              <a:buFontTx/>
              <a:buAutoNum type="arabicPeriod"/>
            </a:pPr>
            <a:endParaRPr lang="en-GB" sz="2000" dirty="0" smtClean="0">
              <a:solidFill>
                <a:srgbClr val="FFFFFF"/>
              </a:solidFill>
              <a:latin typeface="Calibri" panose="020F0502020204030204"/>
            </a:endParaRPr>
          </a:p>
          <a:p>
            <a:pPr marL="457200" indent="-457200">
              <a:buFontTx/>
              <a:buAutoNum type="arabicPeriod"/>
            </a:pPr>
            <a:r>
              <a:rPr lang="en-GB" sz="2000" dirty="0" smtClean="0">
                <a:solidFill>
                  <a:srgbClr val="FFFFFF"/>
                </a:solidFill>
                <a:latin typeface="Calibri" panose="020F0502020204030204"/>
              </a:rPr>
              <a:t>Correlation with other laboratory measures (withdrawal reflexes, EMG, BOLD-</a:t>
            </a:r>
            <a:r>
              <a:rPr lang="en-GB" sz="2000" dirty="0" err="1" smtClean="0">
                <a:solidFill>
                  <a:srgbClr val="FFFFFF"/>
                </a:solidFill>
                <a:latin typeface="Calibri" panose="020F0502020204030204"/>
              </a:rPr>
              <a:t>fMRI</a:t>
            </a:r>
            <a:r>
              <a:rPr lang="en-GB" sz="2000" dirty="0" smtClean="0">
                <a:solidFill>
                  <a:srgbClr val="FFFFFF"/>
                </a:solidFill>
                <a:latin typeface="Calibri" panose="020F0502020204030204"/>
              </a:rPr>
              <a:t>, MEG).</a:t>
            </a:r>
            <a:endParaRPr lang="en-GB" sz="2000" dirty="0" smtClean="0">
              <a:solidFill>
                <a:srgbClr val="FFFFFF"/>
              </a:solidFill>
              <a:latin typeface="Calibri" panose="020F0502020204030204"/>
            </a:endParaRPr>
          </a:p>
          <a:p>
            <a:pPr marL="457200" indent="-457200">
              <a:buFontTx/>
              <a:buAutoNum type="arabicPeriod"/>
            </a:pPr>
            <a:endParaRPr lang="en-GB" sz="2000" dirty="0" smtClean="0">
              <a:solidFill>
                <a:srgbClr val="FFFFFF"/>
              </a:solidFill>
              <a:latin typeface="Calibri" panose="020F0502020204030204"/>
            </a:endParaRPr>
          </a:p>
          <a:p>
            <a:pPr marL="457200" indent="-457200">
              <a:buFontTx/>
              <a:buAutoNum type="arabicPeriod"/>
            </a:pPr>
            <a:r>
              <a:rPr lang="en-GB" sz="2000" dirty="0" smtClean="0">
                <a:solidFill>
                  <a:srgbClr val="FFFFFF"/>
                </a:solidFill>
                <a:latin typeface="Calibri" panose="020F0502020204030204"/>
              </a:rPr>
              <a:t>Robust estimation even in average waveforms (e.g. patient and drug studies)</a:t>
            </a:r>
            <a:endParaRPr lang="en-GB" sz="2000" dirty="0" smtClean="0">
              <a:solidFill>
                <a:srgbClr val="FFFFFF"/>
              </a:solidFill>
              <a:latin typeface="Calibri" panose="020F0502020204030204"/>
            </a:endParaRPr>
          </a:p>
        </p:txBody>
      </p:sp>
      <p:sp>
        <p:nvSpPr>
          <p:cNvPr id="9" name="Rounded Rectangle 8"/>
          <p:cNvSpPr/>
          <p:nvPr/>
        </p:nvSpPr>
        <p:spPr>
          <a:xfrm>
            <a:off x="142876" y="785794"/>
            <a:ext cx="8715404" cy="2714644"/>
          </a:xfrm>
          <a:prstGeom prst="roundRect">
            <a:avLst>
              <a:gd name="adj" fmla="val 7043"/>
            </a:avLst>
          </a:prstGeom>
          <a:noFill/>
          <a:ln w="317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42876" y="3643314"/>
            <a:ext cx="8715404" cy="3130209"/>
          </a:xfrm>
          <a:prstGeom prst="roundRect">
            <a:avLst>
              <a:gd name="adj" fmla="val 7043"/>
            </a:avLst>
          </a:prstGeom>
          <a:noFill/>
          <a:ln w="317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5"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p:cNvSpPr/>
          <p:nvPr/>
        </p:nvSpPr>
        <p:spPr bwMode="auto">
          <a:xfrm>
            <a:off x="4929190" y="4857760"/>
            <a:ext cx="4000528" cy="1857388"/>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sp>
        <p:nvSpPr>
          <p:cNvPr id="52" name="Rounded Rectangle 51"/>
          <p:cNvSpPr/>
          <p:nvPr/>
        </p:nvSpPr>
        <p:spPr bwMode="auto">
          <a:xfrm>
            <a:off x="7464862" y="5000636"/>
            <a:ext cx="1345290" cy="1607732"/>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pic>
        <p:nvPicPr>
          <p:cNvPr id="5141" name="Picture 24"/>
          <p:cNvPicPr>
            <a:picLocks noChangeAspect="1" noChangeArrowheads="1"/>
          </p:cNvPicPr>
          <p:nvPr/>
        </p:nvPicPr>
        <p:blipFill>
          <a:blip r:embed="rId1" cstate="print"/>
          <a:srcRect l="5552" t="2255" r="8328" b="2255"/>
          <a:stretch>
            <a:fillRect/>
          </a:stretch>
        </p:blipFill>
        <p:spPr bwMode="auto">
          <a:xfrm>
            <a:off x="7560662" y="5036645"/>
            <a:ext cx="1116974" cy="1524985"/>
          </a:xfrm>
          <a:prstGeom prst="rect">
            <a:avLst/>
          </a:prstGeom>
          <a:noFill/>
          <a:ln w="9525">
            <a:noFill/>
            <a:miter lim="800000"/>
            <a:headEnd/>
            <a:tailEnd/>
          </a:ln>
        </p:spPr>
      </p:pic>
      <p:pic>
        <p:nvPicPr>
          <p:cNvPr id="5142" name="Picture 25" descr="magnet_room"/>
          <p:cNvPicPr>
            <a:picLocks noChangeAspect="1" noChangeArrowheads="1"/>
          </p:cNvPicPr>
          <p:nvPr/>
        </p:nvPicPr>
        <p:blipFill>
          <a:blip r:embed="rId2" cstate="print"/>
          <a:srcRect/>
          <a:stretch>
            <a:fillRect/>
          </a:stretch>
        </p:blipFill>
        <p:spPr bwMode="auto">
          <a:xfrm>
            <a:off x="5076826" y="5013325"/>
            <a:ext cx="2232025" cy="1555750"/>
          </a:xfrm>
          <a:prstGeom prst="rect">
            <a:avLst/>
          </a:prstGeom>
          <a:noFill/>
          <a:ln w="25400">
            <a:solidFill>
              <a:schemeClr val="tx1"/>
            </a:solidFill>
            <a:miter lim="800000"/>
            <a:headEnd/>
            <a:tailEnd/>
          </a:ln>
        </p:spPr>
      </p:pic>
      <p:sp>
        <p:nvSpPr>
          <p:cNvPr id="36" name="Rounded Rectangle 35"/>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a:solidFill>
                <a:srgbClr val="FFFFFF"/>
              </a:solidFill>
            </a:endParaRPr>
          </a:p>
        </p:txBody>
      </p:sp>
      <p:sp>
        <p:nvSpPr>
          <p:cNvPr id="37" name="Rectangle 36"/>
          <p:cNvSpPr>
            <a:spLocks noChangeArrowheads="1"/>
          </p:cNvSpPr>
          <p:nvPr/>
        </p:nvSpPr>
        <p:spPr bwMode="auto">
          <a:xfrm>
            <a:off x="2936982" y="185463"/>
            <a:ext cx="3273285"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solidFill>
                  <a:srgbClr val="FFFFFF"/>
                </a:solidFill>
                <a:latin typeface="Calibri" panose="020F0502020204030204" pitchFamily="34" charset="0"/>
              </a:rPr>
              <a:t>Simultaneous EEG-</a:t>
            </a:r>
            <a:r>
              <a:rPr lang="en-GB" sz="2400" kern="0" dirty="0" err="1" smtClean="0">
                <a:solidFill>
                  <a:srgbClr val="FFFFFF"/>
                </a:solidFill>
                <a:latin typeface="Calibri" panose="020F0502020204030204" pitchFamily="34" charset="0"/>
              </a:rPr>
              <a:t>fMRI</a:t>
            </a:r>
            <a:endParaRPr lang="en-GB" sz="2400" kern="0" dirty="0">
              <a:solidFill>
                <a:srgbClr val="FFFFFF"/>
              </a:solidFill>
              <a:latin typeface="Calibri" panose="020F0502020204030204" pitchFamily="34" charset="0"/>
            </a:endParaRPr>
          </a:p>
        </p:txBody>
      </p:sp>
      <p:sp>
        <p:nvSpPr>
          <p:cNvPr id="53" name="Rounded Rectangle 52"/>
          <p:cNvSpPr/>
          <p:nvPr/>
        </p:nvSpPr>
        <p:spPr bwMode="auto">
          <a:xfrm>
            <a:off x="2390730" y="1071546"/>
            <a:ext cx="6500858" cy="1714512"/>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sp>
        <p:nvSpPr>
          <p:cNvPr id="47" name="Rounded Rectangle 46"/>
          <p:cNvSpPr/>
          <p:nvPr/>
        </p:nvSpPr>
        <p:spPr bwMode="auto">
          <a:xfrm>
            <a:off x="7429520" y="1178326"/>
            <a:ext cx="1373896" cy="1500198"/>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sp>
        <p:nvSpPr>
          <p:cNvPr id="51" name="Rounded Rectangle 50"/>
          <p:cNvSpPr/>
          <p:nvPr/>
        </p:nvSpPr>
        <p:spPr bwMode="auto">
          <a:xfrm>
            <a:off x="3774150" y="1178326"/>
            <a:ext cx="1369354" cy="1500198"/>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pic>
        <p:nvPicPr>
          <p:cNvPr id="5136" name="Picture 12"/>
          <p:cNvPicPr>
            <a:picLocks noChangeAspect="1" noChangeArrowheads="1"/>
          </p:cNvPicPr>
          <p:nvPr/>
        </p:nvPicPr>
        <p:blipFill>
          <a:blip r:embed="rId3" cstate="print"/>
          <a:srcRect l="2785" t="2673" r="2785"/>
          <a:stretch>
            <a:fillRect/>
          </a:stretch>
        </p:blipFill>
        <p:spPr bwMode="auto">
          <a:xfrm>
            <a:off x="3813173" y="1235599"/>
            <a:ext cx="1312888" cy="1406290"/>
          </a:xfrm>
          <a:prstGeom prst="rect">
            <a:avLst/>
          </a:prstGeom>
          <a:noFill/>
          <a:ln w="9525">
            <a:noFill/>
            <a:miter lim="800000"/>
            <a:headEnd/>
            <a:tailEnd/>
          </a:ln>
        </p:spPr>
      </p:pic>
      <p:pic>
        <p:nvPicPr>
          <p:cNvPr id="5138" name="Picture 14"/>
          <p:cNvPicPr>
            <a:picLocks noChangeAspect="1" noChangeArrowheads="1"/>
          </p:cNvPicPr>
          <p:nvPr/>
        </p:nvPicPr>
        <p:blipFill>
          <a:blip r:embed="rId4" cstate="print"/>
          <a:srcRect l="3115" t="2776" r="6231" b="8328"/>
          <a:stretch>
            <a:fillRect/>
          </a:stretch>
        </p:blipFill>
        <p:spPr bwMode="auto">
          <a:xfrm>
            <a:off x="7523493" y="1263359"/>
            <a:ext cx="1146413" cy="1261635"/>
          </a:xfrm>
          <a:prstGeom prst="rect">
            <a:avLst/>
          </a:prstGeom>
          <a:noFill/>
          <a:ln w="9525">
            <a:noFill/>
            <a:miter lim="800000"/>
            <a:headEnd/>
            <a:tailEnd/>
          </a:ln>
        </p:spPr>
      </p:pic>
      <p:sp>
        <p:nvSpPr>
          <p:cNvPr id="50" name="Rounded Rectangle 49"/>
          <p:cNvSpPr/>
          <p:nvPr/>
        </p:nvSpPr>
        <p:spPr bwMode="auto">
          <a:xfrm>
            <a:off x="5214942" y="1178326"/>
            <a:ext cx="2143140" cy="1500198"/>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pic>
        <p:nvPicPr>
          <p:cNvPr id="5139" name="Picture 30"/>
          <p:cNvPicPr>
            <a:picLocks noChangeAspect="1" noChangeArrowheads="1"/>
          </p:cNvPicPr>
          <p:nvPr/>
        </p:nvPicPr>
        <p:blipFill>
          <a:blip r:embed="rId5" cstate="print"/>
          <a:srcRect r="1920"/>
          <a:stretch>
            <a:fillRect/>
          </a:stretch>
        </p:blipFill>
        <p:spPr bwMode="auto">
          <a:xfrm>
            <a:off x="5301511" y="1214422"/>
            <a:ext cx="1979673" cy="1428303"/>
          </a:xfrm>
          <a:prstGeom prst="rect">
            <a:avLst/>
          </a:prstGeom>
          <a:noFill/>
          <a:ln w="9525">
            <a:noFill/>
            <a:miter lim="800000"/>
            <a:headEnd/>
            <a:tailEnd/>
          </a:ln>
        </p:spPr>
      </p:pic>
      <p:pic>
        <p:nvPicPr>
          <p:cNvPr id="54" name="Picture 5"/>
          <p:cNvPicPr>
            <a:picLocks noChangeAspect="1" noChangeArrowheads="1"/>
          </p:cNvPicPr>
          <p:nvPr/>
        </p:nvPicPr>
        <p:blipFill>
          <a:blip r:embed="rId6" cstate="print"/>
          <a:srcRect r="2198" b="13071"/>
          <a:stretch>
            <a:fillRect/>
          </a:stretch>
        </p:blipFill>
        <p:spPr bwMode="auto">
          <a:xfrm>
            <a:off x="2555076" y="1265750"/>
            <a:ext cx="1088230" cy="1377432"/>
          </a:xfrm>
          <a:prstGeom prst="rect">
            <a:avLst/>
          </a:prstGeom>
          <a:noFill/>
          <a:ln w="34925">
            <a:solidFill>
              <a:schemeClr val="tx1"/>
            </a:solidFill>
            <a:miter lim="800000"/>
            <a:headEnd/>
            <a:tailEnd/>
          </a:ln>
        </p:spPr>
      </p:pic>
      <p:grpSp>
        <p:nvGrpSpPr>
          <p:cNvPr id="2" name="Group 43"/>
          <p:cNvGrpSpPr/>
          <p:nvPr/>
        </p:nvGrpSpPr>
        <p:grpSpPr>
          <a:xfrm>
            <a:off x="142844" y="1700213"/>
            <a:ext cx="8917019" cy="4861584"/>
            <a:chOff x="142844" y="1700213"/>
            <a:chExt cx="8917019" cy="4861584"/>
          </a:xfrm>
        </p:grpSpPr>
        <p:sp>
          <p:nvSpPr>
            <p:cNvPr id="46" name="Rounded Rectangle 45"/>
            <p:cNvSpPr/>
            <p:nvPr/>
          </p:nvSpPr>
          <p:spPr bwMode="auto">
            <a:xfrm>
              <a:off x="8170027" y="3357562"/>
              <a:ext cx="831129" cy="785818"/>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grpSp>
          <p:nvGrpSpPr>
            <p:cNvPr id="3" name="Group 42"/>
            <p:cNvGrpSpPr/>
            <p:nvPr/>
          </p:nvGrpSpPr>
          <p:grpSpPr>
            <a:xfrm>
              <a:off x="142844" y="1700213"/>
              <a:ext cx="8917019" cy="4861584"/>
              <a:chOff x="142844" y="1700213"/>
              <a:chExt cx="8917019" cy="4861584"/>
            </a:xfrm>
          </p:grpSpPr>
          <p:sp>
            <p:nvSpPr>
              <p:cNvPr id="40" name="Rounded Rectangle 39"/>
              <p:cNvSpPr/>
              <p:nvPr/>
            </p:nvSpPr>
            <p:spPr bwMode="auto">
              <a:xfrm>
                <a:off x="142844" y="3286124"/>
                <a:ext cx="1188319" cy="785818"/>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grpSp>
            <p:nvGrpSpPr>
              <p:cNvPr id="4" name="Group 49"/>
              <p:cNvGrpSpPr/>
              <p:nvPr/>
            </p:nvGrpSpPr>
            <p:grpSpPr>
              <a:xfrm>
                <a:off x="177680" y="4918723"/>
                <a:ext cx="3249546" cy="1643074"/>
                <a:chOff x="177680" y="4918723"/>
                <a:chExt cx="3249546" cy="1643074"/>
              </a:xfrm>
            </p:grpSpPr>
            <p:sp>
              <p:nvSpPr>
                <p:cNvPr id="39" name="Rounded Rectangle 38"/>
                <p:cNvSpPr/>
                <p:nvPr/>
              </p:nvSpPr>
              <p:spPr bwMode="auto">
                <a:xfrm>
                  <a:off x="2141342" y="4918723"/>
                  <a:ext cx="1285884" cy="1643074"/>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sp>
              <p:nvSpPr>
                <p:cNvPr id="38" name="Rounded Rectangle 37"/>
                <p:cNvSpPr/>
                <p:nvPr/>
              </p:nvSpPr>
              <p:spPr bwMode="auto">
                <a:xfrm>
                  <a:off x="177680" y="5197532"/>
                  <a:ext cx="1303302" cy="1017550"/>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sp>
              <p:nvSpPr>
                <p:cNvPr id="5156" name="Line 7"/>
                <p:cNvSpPr>
                  <a:spLocks noChangeShapeType="1"/>
                </p:cNvSpPr>
                <p:nvPr/>
              </p:nvSpPr>
              <p:spPr bwMode="auto">
                <a:xfrm>
                  <a:off x="1485084" y="5725342"/>
                  <a:ext cx="647700" cy="0"/>
                </a:xfrm>
                <a:prstGeom prst="line">
                  <a:avLst/>
                </a:prstGeom>
                <a:noFill/>
                <a:ln w="28575">
                  <a:solidFill>
                    <a:schemeClr val="tx1"/>
                  </a:solidFill>
                  <a:round/>
                  <a:tailEnd type="triangle" w="lg" len="lg"/>
                </a:ln>
              </p:spPr>
              <p:txBody>
                <a:bodyPr/>
                <a:lstStyle/>
                <a:p>
                  <a:endParaRPr lang="en-GB">
                    <a:solidFill>
                      <a:srgbClr val="FFFFFF"/>
                    </a:solidFill>
                  </a:endParaRPr>
                </a:p>
              </p:txBody>
            </p:sp>
            <p:pic>
              <p:nvPicPr>
                <p:cNvPr id="5157" name="Picture 9" descr="Animation1"/>
                <p:cNvPicPr>
                  <a:picLocks noChangeAspect="1" noChangeArrowheads="1" noCrop="1"/>
                </p:cNvPicPr>
                <p:nvPr/>
              </p:nvPicPr>
              <p:blipFill>
                <a:blip r:embed="rId7" cstate="print"/>
                <a:srcRect/>
                <a:stretch>
                  <a:fillRect/>
                </a:stretch>
              </p:blipFill>
              <p:spPr bwMode="auto">
                <a:xfrm>
                  <a:off x="261458" y="5268913"/>
                  <a:ext cx="1152525" cy="896938"/>
                </a:xfrm>
                <a:prstGeom prst="rect">
                  <a:avLst/>
                </a:prstGeom>
                <a:noFill/>
                <a:ln w="9525">
                  <a:noFill/>
                  <a:miter lim="800000"/>
                  <a:headEnd/>
                  <a:tailEnd/>
                </a:ln>
              </p:spPr>
            </p:pic>
            <p:pic>
              <p:nvPicPr>
                <p:cNvPr id="5158" name="Picture 10" descr="Faccia nuda"/>
                <p:cNvPicPr>
                  <a:picLocks noChangeAspect="1" noChangeArrowheads="1"/>
                </p:cNvPicPr>
                <p:nvPr/>
              </p:nvPicPr>
              <p:blipFill>
                <a:blip r:embed="rId8" cstate="print"/>
                <a:srcRect l="4543" t="2250" r="3635" b="4500"/>
                <a:stretch>
                  <a:fillRect/>
                </a:stretch>
              </p:blipFill>
              <p:spPr bwMode="auto">
                <a:xfrm>
                  <a:off x="2199411" y="4967116"/>
                  <a:ext cx="1173441" cy="1545480"/>
                </a:xfrm>
                <a:prstGeom prst="rect">
                  <a:avLst/>
                </a:prstGeom>
                <a:noFill/>
                <a:ln w="28575">
                  <a:noFill/>
                  <a:miter lim="800000"/>
                  <a:headEnd/>
                  <a:tailEnd/>
                </a:ln>
              </p:spPr>
            </p:pic>
          </p:grpSp>
          <p:grpSp>
            <p:nvGrpSpPr>
              <p:cNvPr id="5" name="Group 51"/>
              <p:cNvGrpSpPr/>
              <p:nvPr/>
            </p:nvGrpSpPr>
            <p:grpSpPr>
              <a:xfrm>
                <a:off x="214282" y="1700213"/>
                <a:ext cx="1946854" cy="1551247"/>
                <a:chOff x="323850" y="1700213"/>
                <a:chExt cx="1946854" cy="1551247"/>
              </a:xfrm>
            </p:grpSpPr>
            <p:sp>
              <p:nvSpPr>
                <p:cNvPr id="49" name="Rounded Rectangle 48"/>
                <p:cNvSpPr/>
                <p:nvPr/>
              </p:nvSpPr>
              <p:spPr bwMode="auto">
                <a:xfrm>
                  <a:off x="357158" y="1714488"/>
                  <a:ext cx="1500198" cy="500066"/>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sp>
              <p:nvSpPr>
                <p:cNvPr id="522255" name="Rectangle 15"/>
                <p:cNvSpPr>
                  <a:spLocks noChangeArrowheads="1"/>
                </p:cNvSpPr>
                <p:nvPr/>
              </p:nvSpPr>
              <p:spPr bwMode="auto">
                <a:xfrm>
                  <a:off x="323850" y="1700213"/>
                  <a:ext cx="1512888" cy="483960"/>
                </a:xfrm>
                <a:prstGeom prst="rect">
                  <a:avLst/>
                </a:prstGeom>
                <a:noFill/>
                <a:ln w="9525">
                  <a:noFill/>
                  <a:miter lim="800000"/>
                </a:ln>
                <a:effectLst>
                  <a:outerShdw dist="35921" dir="2700000" algn="ctr" rotWithShape="0">
                    <a:srgbClr val="000000"/>
                  </a:outerShdw>
                </a:effectLst>
              </p:spPr>
              <p:txBody>
                <a:bodyPr lIns="72000" tIns="72000" rIns="72000" bIns="72000" anchor="ctr" anchorCtr="1">
                  <a:spAutoFit/>
                </a:bodyPr>
                <a:lstStyle/>
                <a:p>
                  <a:pPr fontAlgn="auto">
                    <a:spcBef>
                      <a:spcPts val="0"/>
                    </a:spcBef>
                    <a:spcAft>
                      <a:spcPts val="0"/>
                    </a:spcAft>
                    <a:defRPr/>
                  </a:pPr>
                  <a:r>
                    <a:rPr lang="it-IT" sz="2200" dirty="0">
                      <a:solidFill>
                        <a:srgbClr val="FFFF00"/>
                      </a:solidFill>
                      <a:effectLst>
                        <a:outerShdw blurRad="38100" dist="38100" dir="2700000" algn="tl">
                          <a:srgbClr val="000000"/>
                        </a:outerShdw>
                      </a:effectLst>
                      <a:latin typeface="Calibri" panose="020F0502020204030204" pitchFamily="34" charset="0"/>
                    </a:rPr>
                    <a:t>Scalp EEG</a:t>
                  </a:r>
                  <a:endParaRPr lang="en-US" sz="2200" dirty="0">
                    <a:solidFill>
                      <a:srgbClr val="FFFF00"/>
                    </a:solidFill>
                    <a:latin typeface="Calibri" panose="020F0502020204030204" pitchFamily="34" charset="0"/>
                  </a:endParaRPr>
                </a:p>
              </p:txBody>
            </p:sp>
            <p:sp>
              <p:nvSpPr>
                <p:cNvPr id="5155" name="Line 16"/>
                <p:cNvSpPr>
                  <a:spLocks noChangeShapeType="1"/>
                </p:cNvSpPr>
                <p:nvPr/>
              </p:nvSpPr>
              <p:spPr bwMode="auto">
                <a:xfrm flipH="1" flipV="1">
                  <a:off x="1694704" y="2243460"/>
                  <a:ext cx="576000" cy="1008000"/>
                </a:xfrm>
                <a:prstGeom prst="line">
                  <a:avLst/>
                </a:prstGeom>
                <a:noFill/>
                <a:ln w="28575">
                  <a:solidFill>
                    <a:schemeClr val="tx1"/>
                  </a:solidFill>
                  <a:round/>
                  <a:tailEnd type="triangle" w="lg" len="lg"/>
                </a:ln>
              </p:spPr>
              <p:txBody>
                <a:bodyPr/>
                <a:lstStyle/>
                <a:p>
                  <a:endParaRPr lang="en-GB">
                    <a:solidFill>
                      <a:srgbClr val="FFFFFF"/>
                    </a:solidFill>
                  </a:endParaRPr>
                </a:p>
              </p:txBody>
            </p:sp>
          </p:grpSp>
          <p:sp>
            <p:nvSpPr>
              <p:cNvPr id="522246" name="Rectangle 6"/>
              <p:cNvSpPr>
                <a:spLocks noChangeArrowheads="1"/>
              </p:cNvSpPr>
              <p:nvPr/>
            </p:nvSpPr>
            <p:spPr bwMode="auto">
              <a:xfrm>
                <a:off x="162306" y="3318764"/>
                <a:ext cx="1152525" cy="713639"/>
              </a:xfrm>
              <a:prstGeom prst="rect">
                <a:avLst/>
              </a:prstGeom>
              <a:noFill/>
              <a:ln w="9525">
                <a:noFill/>
                <a:miter lim="800000"/>
              </a:ln>
              <a:effectLst>
                <a:outerShdw dist="35921" dir="2700000" algn="ctr" rotWithShape="0">
                  <a:srgbClr val="000000"/>
                </a:outerShdw>
              </a:effectLst>
            </p:spPr>
            <p:txBody>
              <a:bodyPr lIns="72000" tIns="72000" rIns="72000" bIns="72000" anchor="ctr" anchorCtr="1">
                <a:spAutoFit/>
              </a:bodyPr>
              <a:lstStyle/>
              <a:p>
                <a:pPr algn="ctr" fontAlgn="auto">
                  <a:lnSpc>
                    <a:spcPts val="2200"/>
                  </a:lnSpc>
                  <a:spcBef>
                    <a:spcPts val="0"/>
                  </a:spcBef>
                  <a:spcAft>
                    <a:spcPts val="0"/>
                  </a:spcAft>
                  <a:defRPr/>
                </a:pPr>
                <a:r>
                  <a:rPr lang="it-IT" sz="2200" dirty="0">
                    <a:solidFill>
                      <a:srgbClr val="FFFFFF"/>
                    </a:solidFill>
                    <a:latin typeface="Calibri" panose="020F0502020204030204" pitchFamily="34" charset="0"/>
                  </a:rPr>
                  <a:t>sensory </a:t>
                </a:r>
                <a:endParaRPr lang="it-IT" sz="2200" dirty="0">
                  <a:solidFill>
                    <a:srgbClr val="FFFFFF"/>
                  </a:solidFill>
                  <a:latin typeface="Calibri" panose="020F0502020204030204" pitchFamily="34" charset="0"/>
                </a:endParaRPr>
              </a:p>
              <a:p>
                <a:pPr algn="ctr" fontAlgn="auto">
                  <a:lnSpc>
                    <a:spcPts val="2200"/>
                  </a:lnSpc>
                  <a:spcBef>
                    <a:spcPts val="0"/>
                  </a:spcBef>
                  <a:spcAft>
                    <a:spcPts val="0"/>
                  </a:spcAft>
                  <a:defRPr/>
                </a:pPr>
                <a:r>
                  <a:rPr lang="it-IT" sz="2200" dirty="0">
                    <a:solidFill>
                      <a:srgbClr val="FFFFFF"/>
                    </a:solidFill>
                    <a:latin typeface="Calibri" panose="020F0502020204030204" pitchFamily="34" charset="0"/>
                  </a:rPr>
                  <a:t>stimulus</a:t>
                </a:r>
                <a:endParaRPr lang="en-US" sz="2200" dirty="0">
                  <a:solidFill>
                    <a:srgbClr val="FFFFFF"/>
                  </a:solidFill>
                  <a:latin typeface="Calibri" panose="020F0502020204030204" pitchFamily="34" charset="0"/>
                </a:endParaRPr>
              </a:p>
            </p:txBody>
          </p:sp>
          <p:grpSp>
            <p:nvGrpSpPr>
              <p:cNvPr id="6" name="Group 50"/>
              <p:cNvGrpSpPr/>
              <p:nvPr/>
            </p:nvGrpSpPr>
            <p:grpSpPr>
              <a:xfrm>
                <a:off x="1345324" y="3286124"/>
                <a:ext cx="2158099" cy="1261525"/>
                <a:chOff x="1345324" y="3286124"/>
                <a:chExt cx="2158099" cy="1261525"/>
              </a:xfrm>
            </p:grpSpPr>
            <p:sp>
              <p:nvSpPr>
                <p:cNvPr id="41" name="Rounded Rectangle 40"/>
                <p:cNvSpPr/>
                <p:nvPr/>
              </p:nvSpPr>
              <p:spPr bwMode="auto">
                <a:xfrm>
                  <a:off x="2000232" y="3286124"/>
                  <a:ext cx="1500198" cy="1214446"/>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pic>
              <p:nvPicPr>
                <p:cNvPr id="5152" name="Picture 8"/>
                <p:cNvPicPr>
                  <a:picLocks noChangeAspect="1" noChangeArrowheads="1"/>
                </p:cNvPicPr>
                <p:nvPr/>
              </p:nvPicPr>
              <p:blipFill>
                <a:blip r:embed="rId9" cstate="print"/>
                <a:srcRect l="1432" t="10428" r="1432" b="10428"/>
                <a:stretch>
                  <a:fillRect/>
                </a:stretch>
              </p:blipFill>
              <p:spPr bwMode="auto">
                <a:xfrm>
                  <a:off x="2071670" y="3369037"/>
                  <a:ext cx="1398631" cy="625711"/>
                </a:xfrm>
                <a:prstGeom prst="rect">
                  <a:avLst/>
                </a:prstGeom>
                <a:noFill/>
                <a:ln w="9525">
                  <a:noFill/>
                  <a:miter lim="800000"/>
                  <a:headEnd/>
                  <a:tailEnd/>
                </a:ln>
              </p:spPr>
            </p:pic>
            <p:sp>
              <p:nvSpPr>
                <p:cNvPr id="5153" name="Line 11"/>
                <p:cNvSpPr>
                  <a:spLocks noChangeShapeType="1"/>
                </p:cNvSpPr>
                <p:nvPr/>
              </p:nvSpPr>
              <p:spPr bwMode="auto">
                <a:xfrm>
                  <a:off x="1345324" y="3668234"/>
                  <a:ext cx="647700" cy="0"/>
                </a:xfrm>
                <a:prstGeom prst="line">
                  <a:avLst/>
                </a:prstGeom>
                <a:noFill/>
                <a:ln w="28575">
                  <a:solidFill>
                    <a:schemeClr val="tx1"/>
                  </a:solidFill>
                  <a:round/>
                  <a:tailEnd type="triangle" w="lg" len="lg"/>
                </a:ln>
              </p:spPr>
              <p:txBody>
                <a:bodyPr/>
                <a:lstStyle/>
                <a:p>
                  <a:endParaRPr lang="en-GB">
                    <a:solidFill>
                      <a:srgbClr val="FFFFFF"/>
                    </a:solidFill>
                  </a:endParaRPr>
                </a:p>
              </p:txBody>
            </p:sp>
            <p:sp>
              <p:nvSpPr>
                <p:cNvPr id="522257" name="Rectangle 17"/>
                <p:cNvSpPr>
                  <a:spLocks noChangeArrowheads="1"/>
                </p:cNvSpPr>
                <p:nvPr/>
              </p:nvSpPr>
              <p:spPr bwMode="auto">
                <a:xfrm>
                  <a:off x="1989599" y="3878894"/>
                  <a:ext cx="1513824" cy="668755"/>
                </a:xfrm>
                <a:prstGeom prst="rect">
                  <a:avLst/>
                </a:prstGeom>
                <a:noFill/>
                <a:ln w="9525">
                  <a:noFill/>
                  <a:miter lim="800000"/>
                </a:ln>
                <a:effectLst>
                  <a:outerShdw blurRad="50800" dist="38100" dir="2700000" algn="tl" rotWithShape="0">
                    <a:prstClr val="black">
                      <a:alpha val="40000"/>
                    </a:prstClr>
                  </a:outerShdw>
                </a:effectLst>
              </p:spPr>
              <p:txBody>
                <a:bodyPr wrap="square" lIns="72000" tIns="72000" rIns="72000" bIns="72000" anchor="ctr" anchorCtr="1">
                  <a:spAutoFit/>
                </a:bodyPr>
                <a:lstStyle/>
                <a:p>
                  <a:pPr algn="ctr" fontAlgn="auto">
                    <a:lnSpc>
                      <a:spcPts val="2000"/>
                    </a:lnSpc>
                    <a:spcBef>
                      <a:spcPts val="0"/>
                    </a:spcBef>
                    <a:spcAft>
                      <a:spcPts val="0"/>
                    </a:spcAft>
                    <a:defRPr/>
                  </a:pPr>
                  <a:r>
                    <a:rPr lang="it-IT" sz="2200" dirty="0" smtClean="0">
                      <a:solidFill>
                        <a:srgbClr val="000000">
                          <a:lumMod val="95000"/>
                          <a:lumOff val="5000"/>
                        </a:srgbClr>
                      </a:solidFill>
                      <a:latin typeface="Calibri" panose="020F0502020204030204" pitchFamily="34" charset="0"/>
                    </a:rPr>
                    <a:t>neural</a:t>
                  </a:r>
                  <a:br>
                    <a:rPr lang="it-IT" sz="2200" dirty="0" smtClean="0">
                      <a:solidFill>
                        <a:srgbClr val="000000">
                          <a:lumMod val="95000"/>
                          <a:lumOff val="5000"/>
                        </a:srgbClr>
                      </a:solidFill>
                      <a:latin typeface="Calibri" panose="020F0502020204030204" pitchFamily="34" charset="0"/>
                    </a:rPr>
                  </a:br>
                  <a:r>
                    <a:rPr lang="it-IT" sz="2200" dirty="0" smtClean="0">
                      <a:solidFill>
                        <a:srgbClr val="000000">
                          <a:lumMod val="95000"/>
                          <a:lumOff val="5000"/>
                        </a:srgbClr>
                      </a:solidFill>
                      <a:latin typeface="Calibri" panose="020F0502020204030204" pitchFamily="34" charset="0"/>
                    </a:rPr>
                    <a:t>activity</a:t>
                  </a:r>
                  <a:endParaRPr lang="en-US" sz="2200" dirty="0">
                    <a:solidFill>
                      <a:srgbClr val="000000">
                        <a:lumMod val="95000"/>
                        <a:lumOff val="5000"/>
                      </a:srgbClr>
                    </a:solidFill>
                    <a:latin typeface="Calibri" panose="020F0502020204030204" pitchFamily="34" charset="0"/>
                  </a:endParaRPr>
                </a:p>
              </p:txBody>
            </p:sp>
          </p:grpSp>
          <p:grpSp>
            <p:nvGrpSpPr>
              <p:cNvPr id="7" name="Group 57"/>
              <p:cNvGrpSpPr/>
              <p:nvPr/>
            </p:nvGrpSpPr>
            <p:grpSpPr>
              <a:xfrm>
                <a:off x="3481406" y="3195644"/>
                <a:ext cx="4048126" cy="1376364"/>
                <a:chOff x="3481406" y="3195644"/>
                <a:chExt cx="4048126" cy="1376364"/>
              </a:xfrm>
            </p:grpSpPr>
            <p:sp>
              <p:nvSpPr>
                <p:cNvPr id="45" name="Rounded Rectangle 44"/>
                <p:cNvSpPr/>
                <p:nvPr/>
              </p:nvSpPr>
              <p:spPr bwMode="auto">
                <a:xfrm>
                  <a:off x="5429256" y="3286124"/>
                  <a:ext cx="2071702" cy="1214446"/>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sp>
              <p:nvSpPr>
                <p:cNvPr id="522259" name="Rectangle 19"/>
                <p:cNvSpPr>
                  <a:spLocks noChangeArrowheads="1"/>
                </p:cNvSpPr>
                <p:nvPr/>
              </p:nvSpPr>
              <p:spPr bwMode="auto">
                <a:xfrm>
                  <a:off x="3481406" y="3195644"/>
                  <a:ext cx="1871663" cy="866776"/>
                </a:xfrm>
                <a:prstGeom prst="rect">
                  <a:avLst/>
                </a:prstGeom>
                <a:noFill/>
                <a:ln w="9525">
                  <a:noFill/>
                  <a:miter lim="800000"/>
                </a:ln>
                <a:effectLst>
                  <a:outerShdw blurRad="50800" dist="38100" dir="2700000" algn="tl" rotWithShape="0">
                    <a:schemeClr val="tx1">
                      <a:alpha val="40000"/>
                    </a:schemeClr>
                  </a:outerShdw>
                </a:effectLst>
              </p:spPr>
              <p:txBody>
                <a:bodyPr lIns="72000" tIns="252000" rIns="72000" bIns="72000" anchor="ctr" anchorCtr="1">
                  <a:spAutoFit/>
                </a:bodyPr>
                <a:lstStyle/>
                <a:p>
                  <a:pPr fontAlgn="auto">
                    <a:lnSpc>
                      <a:spcPct val="50000"/>
                    </a:lnSpc>
                    <a:spcBef>
                      <a:spcPts val="0"/>
                    </a:spcBef>
                    <a:spcAft>
                      <a:spcPts val="0"/>
                    </a:spcAft>
                    <a:defRPr/>
                  </a:pPr>
                  <a:r>
                    <a:rPr lang="it-IT" sz="2200" dirty="0">
                      <a:solidFill>
                        <a:srgbClr val="FFFFFF"/>
                      </a:solidFill>
                      <a:latin typeface="Calibri" panose="020F0502020204030204" pitchFamily="34" charset="0"/>
                    </a:rPr>
                    <a:t>neurovascular</a:t>
                  </a:r>
                  <a:endParaRPr lang="it-IT" sz="2200" dirty="0">
                    <a:solidFill>
                      <a:srgbClr val="FFFFFF"/>
                    </a:solidFill>
                    <a:latin typeface="Calibri" panose="020F0502020204030204" pitchFamily="34" charset="0"/>
                  </a:endParaRPr>
                </a:p>
                <a:p>
                  <a:pPr fontAlgn="auto">
                    <a:lnSpc>
                      <a:spcPct val="50000"/>
                    </a:lnSpc>
                    <a:spcBef>
                      <a:spcPts val="0"/>
                    </a:spcBef>
                    <a:spcAft>
                      <a:spcPts val="0"/>
                    </a:spcAft>
                    <a:defRPr/>
                  </a:pPr>
                  <a:endParaRPr lang="it-IT" sz="2200" dirty="0">
                    <a:solidFill>
                      <a:srgbClr val="FFFFFF"/>
                    </a:solidFill>
                    <a:latin typeface="Calibri" panose="020F0502020204030204" pitchFamily="34" charset="0"/>
                  </a:endParaRPr>
                </a:p>
                <a:p>
                  <a:pPr fontAlgn="auto">
                    <a:lnSpc>
                      <a:spcPct val="50000"/>
                    </a:lnSpc>
                    <a:spcBef>
                      <a:spcPts val="0"/>
                    </a:spcBef>
                    <a:spcAft>
                      <a:spcPts val="0"/>
                    </a:spcAft>
                    <a:defRPr/>
                  </a:pPr>
                  <a:r>
                    <a:rPr lang="it-IT" sz="2200" dirty="0">
                      <a:solidFill>
                        <a:srgbClr val="FFFFFF"/>
                      </a:solidFill>
                      <a:latin typeface="Calibri" panose="020F0502020204030204" pitchFamily="34" charset="0"/>
                    </a:rPr>
                    <a:t>    coupling</a:t>
                  </a:r>
                  <a:endParaRPr lang="en-US" sz="2200" dirty="0">
                    <a:solidFill>
                      <a:srgbClr val="FFFFFF"/>
                    </a:solidFill>
                    <a:latin typeface="Calibri" panose="020F0502020204030204" pitchFamily="34" charset="0"/>
                  </a:endParaRPr>
                </a:p>
              </p:txBody>
            </p:sp>
            <p:sp>
              <p:nvSpPr>
                <p:cNvPr id="5147" name="Line 18"/>
                <p:cNvSpPr>
                  <a:spLocks noChangeShapeType="1"/>
                </p:cNvSpPr>
                <p:nvPr/>
              </p:nvSpPr>
              <p:spPr bwMode="auto">
                <a:xfrm flipV="1">
                  <a:off x="3538556" y="3678245"/>
                  <a:ext cx="1871663" cy="0"/>
                </a:xfrm>
                <a:prstGeom prst="line">
                  <a:avLst/>
                </a:prstGeom>
                <a:noFill/>
                <a:ln w="28575">
                  <a:solidFill>
                    <a:schemeClr val="tx1"/>
                  </a:solidFill>
                  <a:round/>
                  <a:tailEnd type="triangle" w="lg" len="lg"/>
                </a:ln>
              </p:spPr>
              <p:txBody>
                <a:bodyPr/>
                <a:lstStyle/>
                <a:p>
                  <a:endParaRPr lang="en-GB">
                    <a:solidFill>
                      <a:srgbClr val="FFFFFF"/>
                    </a:solidFill>
                  </a:endParaRPr>
                </a:p>
              </p:txBody>
            </p:sp>
            <p:pic>
              <p:nvPicPr>
                <p:cNvPr id="5148" name="Picture 20"/>
                <p:cNvPicPr>
                  <a:picLocks noChangeAspect="1" noChangeArrowheads="1"/>
                </p:cNvPicPr>
                <p:nvPr/>
              </p:nvPicPr>
              <p:blipFill>
                <a:blip r:embed="rId10" cstate="print"/>
                <a:srcRect l="4369" t="19380" r="2184" b="14535"/>
                <a:stretch>
                  <a:fillRect/>
                </a:stretch>
              </p:blipFill>
              <p:spPr bwMode="auto">
                <a:xfrm>
                  <a:off x="5578494" y="3403607"/>
                  <a:ext cx="1817688" cy="579438"/>
                </a:xfrm>
                <a:prstGeom prst="rect">
                  <a:avLst/>
                </a:prstGeom>
                <a:noFill/>
                <a:ln w="9525">
                  <a:noFill/>
                  <a:miter lim="800000"/>
                  <a:headEnd/>
                  <a:tailEnd/>
                </a:ln>
              </p:spPr>
            </p:pic>
            <p:sp>
              <p:nvSpPr>
                <p:cNvPr id="522261" name="Rectangle 21"/>
                <p:cNvSpPr>
                  <a:spLocks noChangeArrowheads="1"/>
                </p:cNvSpPr>
                <p:nvPr/>
              </p:nvSpPr>
              <p:spPr bwMode="auto">
                <a:xfrm>
                  <a:off x="5441969" y="3903670"/>
                  <a:ext cx="2087563" cy="668338"/>
                </a:xfrm>
                <a:prstGeom prst="rect">
                  <a:avLst/>
                </a:prstGeom>
                <a:noFill/>
                <a:ln w="9525">
                  <a:noFill/>
                  <a:miter lim="800000"/>
                </a:ln>
                <a:effectLst>
                  <a:outerShdw blurRad="50800" dist="38100" dir="2700000" algn="tl" rotWithShape="0">
                    <a:prstClr val="black">
                      <a:alpha val="40000"/>
                    </a:prstClr>
                  </a:outerShdw>
                </a:effectLst>
              </p:spPr>
              <p:txBody>
                <a:bodyPr lIns="72000" tIns="72000" rIns="72000" bIns="72000" anchor="ctr" anchorCtr="1">
                  <a:spAutoFit/>
                </a:bodyPr>
                <a:lstStyle/>
                <a:p>
                  <a:pPr algn="ctr" fontAlgn="auto">
                    <a:lnSpc>
                      <a:spcPts val="2000"/>
                    </a:lnSpc>
                    <a:spcBef>
                      <a:spcPts val="0"/>
                    </a:spcBef>
                    <a:spcAft>
                      <a:spcPts val="0"/>
                    </a:spcAft>
                    <a:defRPr/>
                  </a:pPr>
                  <a:r>
                    <a:rPr lang="it-IT" sz="2200" dirty="0">
                      <a:solidFill>
                        <a:srgbClr val="000000">
                          <a:lumMod val="95000"/>
                          <a:lumOff val="5000"/>
                        </a:srgbClr>
                      </a:solidFill>
                      <a:latin typeface="Calibri" panose="020F0502020204030204" pitchFamily="34" charset="0"/>
                    </a:rPr>
                    <a:t>haemodynamic    response</a:t>
                  </a:r>
                  <a:endParaRPr lang="en-US" sz="2200" dirty="0">
                    <a:solidFill>
                      <a:srgbClr val="000000">
                        <a:lumMod val="95000"/>
                        <a:lumOff val="5000"/>
                      </a:srgbClr>
                    </a:solidFill>
                    <a:latin typeface="Calibri" panose="020F0502020204030204" pitchFamily="34" charset="0"/>
                  </a:endParaRPr>
                </a:p>
              </p:txBody>
            </p:sp>
          </p:grpSp>
          <p:sp>
            <p:nvSpPr>
              <p:cNvPr id="522267" name="Rectangle 27"/>
              <p:cNvSpPr>
                <a:spLocks noChangeArrowheads="1"/>
              </p:cNvSpPr>
              <p:nvPr/>
            </p:nvSpPr>
            <p:spPr bwMode="auto">
              <a:xfrm>
                <a:off x="8123238" y="3357563"/>
                <a:ext cx="936625" cy="791737"/>
              </a:xfrm>
              <a:prstGeom prst="rect">
                <a:avLst/>
              </a:prstGeom>
              <a:noFill/>
              <a:ln w="9525">
                <a:noFill/>
                <a:miter lim="800000"/>
              </a:ln>
              <a:effectLst>
                <a:outerShdw dist="35921" dir="2700000" algn="ctr" rotWithShape="0">
                  <a:srgbClr val="000000"/>
                </a:outerShdw>
              </a:effectLst>
            </p:spPr>
            <p:txBody>
              <a:bodyPr lIns="72000" tIns="72000" rIns="72000" bIns="72000" anchor="ctr" anchorCtr="1">
                <a:spAutoFit/>
              </a:bodyPr>
              <a:lstStyle/>
              <a:p>
                <a:pPr algn="ctr" fontAlgn="auto">
                  <a:spcBef>
                    <a:spcPts val="0"/>
                  </a:spcBef>
                  <a:spcAft>
                    <a:spcPts val="0"/>
                  </a:spcAft>
                  <a:defRPr/>
                </a:pPr>
                <a:r>
                  <a:rPr lang="it-IT" sz="2200" dirty="0">
                    <a:solidFill>
                      <a:srgbClr val="FFFF00"/>
                    </a:solidFill>
                    <a:effectLst>
                      <a:outerShdw blurRad="38100" dist="38100" dir="2700000" algn="tl">
                        <a:srgbClr val="000000"/>
                      </a:outerShdw>
                    </a:effectLst>
                    <a:latin typeface="Calibri" panose="020F0502020204030204" pitchFamily="34" charset="0"/>
                  </a:rPr>
                  <a:t>BOLD</a:t>
                </a:r>
                <a:endParaRPr lang="it-IT" sz="2200" dirty="0">
                  <a:solidFill>
                    <a:srgbClr val="FFFF00"/>
                  </a:solidFill>
                  <a:effectLst>
                    <a:outerShdw blurRad="38100" dist="38100" dir="2700000" algn="tl">
                      <a:srgbClr val="000000"/>
                    </a:outerShdw>
                  </a:effectLst>
                  <a:latin typeface="Calibri" panose="020F0502020204030204" pitchFamily="34" charset="0"/>
                </a:endParaRPr>
              </a:p>
              <a:p>
                <a:pPr algn="ctr" fontAlgn="auto">
                  <a:spcBef>
                    <a:spcPts val="0"/>
                  </a:spcBef>
                  <a:spcAft>
                    <a:spcPts val="0"/>
                  </a:spcAft>
                  <a:defRPr/>
                </a:pPr>
                <a:r>
                  <a:rPr lang="it-IT" sz="2000" dirty="0">
                    <a:solidFill>
                      <a:srgbClr val="FFFF00"/>
                    </a:solidFill>
                    <a:effectLst>
                      <a:outerShdw blurRad="38100" dist="38100" dir="2700000" algn="tl">
                        <a:srgbClr val="000000"/>
                      </a:outerShdw>
                    </a:effectLst>
                    <a:latin typeface="Calibri" panose="020F0502020204030204" pitchFamily="34" charset="0"/>
                  </a:rPr>
                  <a:t>fMRI</a:t>
                </a:r>
                <a:endParaRPr lang="en-US" sz="2000" dirty="0">
                  <a:solidFill>
                    <a:srgbClr val="FFFF00"/>
                  </a:solidFill>
                  <a:latin typeface="Calibri" panose="020F0502020204030204" pitchFamily="34" charset="0"/>
                </a:endParaRPr>
              </a:p>
            </p:txBody>
          </p:sp>
          <p:sp>
            <p:nvSpPr>
              <p:cNvPr id="5144" name="Line 28"/>
              <p:cNvSpPr>
                <a:spLocks noChangeShapeType="1"/>
              </p:cNvSpPr>
              <p:nvPr/>
            </p:nvSpPr>
            <p:spPr bwMode="auto">
              <a:xfrm>
                <a:off x="7522224" y="3664580"/>
                <a:ext cx="647700" cy="0"/>
              </a:xfrm>
              <a:prstGeom prst="line">
                <a:avLst/>
              </a:prstGeom>
              <a:noFill/>
              <a:ln w="28575">
                <a:solidFill>
                  <a:schemeClr val="tx1"/>
                </a:solidFill>
                <a:round/>
                <a:tailEnd type="triangle" w="lg" len="lg"/>
              </a:ln>
            </p:spPr>
            <p:txBody>
              <a:bodyPr/>
              <a:lstStyle/>
              <a:p>
                <a:endParaRPr lang="en-GB">
                  <a:solidFill>
                    <a:srgbClr val="FFFFFF"/>
                  </a:solidFill>
                </a:endParaRPr>
              </a:p>
            </p:txBody>
          </p:sp>
          <p:sp>
            <p:nvSpPr>
              <p:cNvPr id="5145" name="Line 29"/>
              <p:cNvSpPr>
                <a:spLocks noChangeShapeType="1"/>
              </p:cNvSpPr>
              <p:nvPr/>
            </p:nvSpPr>
            <p:spPr bwMode="auto">
              <a:xfrm>
                <a:off x="8604251" y="4164646"/>
                <a:ext cx="0" cy="684000"/>
              </a:xfrm>
              <a:prstGeom prst="line">
                <a:avLst/>
              </a:prstGeom>
              <a:noFill/>
              <a:ln w="28575">
                <a:solidFill>
                  <a:schemeClr val="tx1"/>
                </a:solidFill>
                <a:round/>
                <a:tailEnd type="triangle" w="lg" len="lg"/>
              </a:ln>
            </p:spPr>
            <p:txBody>
              <a:bodyPr/>
              <a:lstStyle/>
              <a:p>
                <a:endParaRPr lang="en-GB">
                  <a:solidFill>
                    <a:srgbClr val="FFFFFF"/>
                  </a:solidFill>
                </a:endParaRPr>
              </a:p>
            </p:txBody>
          </p:sp>
          <p:sp>
            <p:nvSpPr>
              <p:cNvPr id="56" name="Line 28"/>
              <p:cNvSpPr>
                <a:spLocks noChangeShapeType="1"/>
              </p:cNvSpPr>
              <p:nvPr/>
            </p:nvSpPr>
            <p:spPr bwMode="auto">
              <a:xfrm>
                <a:off x="1778843" y="1988365"/>
                <a:ext cx="612000" cy="0"/>
              </a:xfrm>
              <a:prstGeom prst="line">
                <a:avLst/>
              </a:prstGeom>
              <a:noFill/>
              <a:ln w="28575">
                <a:solidFill>
                  <a:schemeClr val="tx1"/>
                </a:solidFill>
                <a:round/>
                <a:tailEnd type="triangle" w="lg" len="lg"/>
              </a:ln>
            </p:spPr>
            <p:txBody>
              <a:bodyPr/>
              <a:lstStyle/>
              <a:p>
                <a:endParaRPr lang="en-GB">
                  <a:solidFill>
                    <a:srgbClr val="FFFFFF"/>
                  </a:solidFill>
                </a:endParaRPr>
              </a:p>
            </p:txBody>
          </p:sp>
        </p:gr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bwMode="auto">
          <a:xfrm>
            <a:off x="5572132" y="2917656"/>
            <a:ext cx="3357586" cy="1857388"/>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sp>
        <p:nvSpPr>
          <p:cNvPr id="36" name="Rounded Rectangle 35"/>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a:solidFill>
                <a:srgbClr val="FFFFFF"/>
              </a:solidFill>
            </a:endParaRPr>
          </a:p>
        </p:txBody>
      </p:sp>
      <p:sp>
        <p:nvSpPr>
          <p:cNvPr id="37" name="Rectangle 36"/>
          <p:cNvSpPr>
            <a:spLocks noChangeArrowheads="1"/>
          </p:cNvSpPr>
          <p:nvPr/>
        </p:nvSpPr>
        <p:spPr bwMode="auto">
          <a:xfrm>
            <a:off x="2984274" y="185463"/>
            <a:ext cx="3178708"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solidFill>
                  <a:srgbClr val="FFFFFF"/>
                </a:solidFill>
                <a:latin typeface="Calibri" panose="020F0502020204030204" pitchFamily="34" charset="0"/>
              </a:rPr>
              <a:t>Simultaneous EEG-</a:t>
            </a:r>
            <a:r>
              <a:rPr lang="en-GB" sz="2400" kern="0" dirty="0" err="1" smtClean="0">
                <a:solidFill>
                  <a:srgbClr val="FFFFFF"/>
                </a:solidFill>
                <a:latin typeface="Calibri" panose="020F0502020204030204" pitchFamily="34" charset="0"/>
              </a:rPr>
              <a:t>fMRI</a:t>
            </a:r>
            <a:endParaRPr lang="en-GB" sz="2400" kern="0" dirty="0">
              <a:solidFill>
                <a:srgbClr val="FFFFFF"/>
              </a:solidFill>
              <a:latin typeface="Calibri" panose="020F0502020204030204" pitchFamily="34" charset="0"/>
            </a:endParaRPr>
          </a:p>
        </p:txBody>
      </p:sp>
      <p:sp>
        <p:nvSpPr>
          <p:cNvPr id="47" name="Rectangle 15"/>
          <p:cNvSpPr>
            <a:spLocks noChangeArrowheads="1"/>
          </p:cNvSpPr>
          <p:nvPr/>
        </p:nvSpPr>
        <p:spPr bwMode="auto">
          <a:xfrm>
            <a:off x="5786446" y="4714884"/>
            <a:ext cx="1512888" cy="514738"/>
          </a:xfrm>
          <a:prstGeom prst="rect">
            <a:avLst/>
          </a:prstGeom>
          <a:noFill/>
          <a:ln w="9525">
            <a:noFill/>
            <a:miter lim="800000"/>
          </a:ln>
          <a:effectLst>
            <a:outerShdw dist="35921" dir="2700000" algn="ctr" rotWithShape="0">
              <a:srgbClr val="000000"/>
            </a:outerShdw>
          </a:effectLst>
        </p:spPr>
        <p:txBody>
          <a:bodyPr lIns="72000" tIns="72000" rIns="72000" bIns="72000" anchor="ctr" anchorCtr="1">
            <a:spAutoFit/>
          </a:bodyPr>
          <a:lstStyle/>
          <a:p>
            <a:pPr fontAlgn="auto">
              <a:spcBef>
                <a:spcPts val="0"/>
              </a:spcBef>
              <a:spcAft>
                <a:spcPts val="0"/>
              </a:spcAft>
              <a:defRPr/>
            </a:pPr>
            <a:r>
              <a:rPr lang="it-IT" dirty="0" smtClean="0">
                <a:solidFill>
                  <a:srgbClr val="FFFF00"/>
                </a:solidFill>
                <a:effectLst>
                  <a:outerShdw blurRad="38100" dist="38100" dir="2700000" algn="tl">
                    <a:srgbClr val="000000"/>
                  </a:outerShdw>
                </a:effectLst>
                <a:latin typeface="Calibri" panose="020F0502020204030204" pitchFamily="34" charset="0"/>
              </a:rPr>
              <a:t>EEG</a:t>
            </a:r>
            <a:endParaRPr lang="en-US" dirty="0">
              <a:solidFill>
                <a:srgbClr val="FFFF00"/>
              </a:solidFill>
              <a:latin typeface="Calibri" panose="020F0502020204030204" pitchFamily="34" charset="0"/>
            </a:endParaRPr>
          </a:p>
        </p:txBody>
      </p:sp>
      <p:sp>
        <p:nvSpPr>
          <p:cNvPr id="52" name="Rectangle 27"/>
          <p:cNvSpPr>
            <a:spLocks noChangeArrowheads="1"/>
          </p:cNvSpPr>
          <p:nvPr/>
        </p:nvSpPr>
        <p:spPr bwMode="auto">
          <a:xfrm>
            <a:off x="7786710" y="4714884"/>
            <a:ext cx="936625" cy="514738"/>
          </a:xfrm>
          <a:prstGeom prst="rect">
            <a:avLst/>
          </a:prstGeom>
          <a:noFill/>
          <a:ln w="9525">
            <a:noFill/>
            <a:miter lim="800000"/>
          </a:ln>
          <a:effectLst>
            <a:outerShdw dist="35921" dir="2700000" algn="ctr" rotWithShape="0">
              <a:srgbClr val="000000"/>
            </a:outerShdw>
          </a:effectLst>
        </p:spPr>
        <p:txBody>
          <a:bodyPr lIns="72000" tIns="72000" rIns="72000" bIns="72000" anchor="ctr" anchorCtr="1">
            <a:spAutoFit/>
          </a:bodyPr>
          <a:lstStyle/>
          <a:p>
            <a:pPr algn="ctr" fontAlgn="auto">
              <a:spcBef>
                <a:spcPts val="0"/>
              </a:spcBef>
              <a:spcAft>
                <a:spcPts val="0"/>
              </a:spcAft>
              <a:defRPr/>
            </a:pPr>
            <a:r>
              <a:rPr lang="it-IT" dirty="0" smtClean="0">
                <a:solidFill>
                  <a:srgbClr val="FFFF00"/>
                </a:solidFill>
                <a:effectLst>
                  <a:outerShdw blurRad="38100" dist="38100" dir="2700000" algn="tl">
                    <a:srgbClr val="000000"/>
                  </a:outerShdw>
                </a:effectLst>
                <a:latin typeface="Calibri" panose="020F0502020204030204" pitchFamily="34" charset="0"/>
              </a:rPr>
              <a:t>fMRI</a:t>
            </a:r>
            <a:endParaRPr lang="en-US" dirty="0">
              <a:solidFill>
                <a:srgbClr val="FFFF00"/>
              </a:solidFill>
              <a:latin typeface="Calibri" panose="020F0502020204030204" pitchFamily="34" charset="0"/>
            </a:endParaRPr>
          </a:p>
        </p:txBody>
      </p:sp>
      <p:sp>
        <p:nvSpPr>
          <p:cNvPr id="55" name="Rectangle 27"/>
          <p:cNvSpPr>
            <a:spLocks noChangeArrowheads="1"/>
          </p:cNvSpPr>
          <p:nvPr/>
        </p:nvSpPr>
        <p:spPr bwMode="auto">
          <a:xfrm>
            <a:off x="6797856" y="3475620"/>
            <a:ext cx="936625" cy="637849"/>
          </a:xfrm>
          <a:prstGeom prst="rect">
            <a:avLst/>
          </a:prstGeom>
          <a:noFill/>
          <a:ln w="9525">
            <a:noFill/>
            <a:miter lim="800000"/>
          </a:ln>
          <a:effectLst>
            <a:outerShdw dist="35921" dir="2700000" algn="ctr" rotWithShape="0">
              <a:srgbClr val="000000"/>
            </a:outerShdw>
          </a:effectLst>
        </p:spPr>
        <p:txBody>
          <a:bodyPr lIns="72000" tIns="72000" rIns="72000" bIns="72000" anchor="ctr" anchorCtr="1">
            <a:spAutoFit/>
          </a:bodyPr>
          <a:lstStyle/>
          <a:p>
            <a:pPr algn="ctr" fontAlgn="auto">
              <a:spcBef>
                <a:spcPts val="0"/>
              </a:spcBef>
              <a:spcAft>
                <a:spcPts val="0"/>
              </a:spcAft>
              <a:defRPr/>
            </a:pPr>
            <a:r>
              <a:rPr lang="en-US" sz="3200" dirty="0" smtClean="0">
                <a:solidFill>
                  <a:srgbClr val="FFFF00"/>
                </a:solidFill>
                <a:effectLst>
                  <a:outerShdw blurRad="38100" dist="38100" dir="2700000" algn="tl">
                    <a:srgbClr val="000000">
                      <a:alpha val="43137"/>
                    </a:srgbClr>
                  </a:outerShdw>
                </a:effectLst>
                <a:latin typeface="Calibri" panose="020F0502020204030204" pitchFamily="34" charset="0"/>
              </a:rPr>
              <a:t>+</a:t>
            </a:r>
            <a:endParaRPr lang="en-US" sz="3200" dirty="0">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57" name="Rounded Rectangle 56"/>
          <p:cNvSpPr/>
          <p:nvPr/>
        </p:nvSpPr>
        <p:spPr bwMode="auto">
          <a:xfrm>
            <a:off x="2390730" y="1071546"/>
            <a:ext cx="6500858" cy="1714512"/>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sp>
        <p:nvSpPr>
          <p:cNvPr id="59" name="Rounded Rectangle 58"/>
          <p:cNvSpPr/>
          <p:nvPr/>
        </p:nvSpPr>
        <p:spPr bwMode="auto">
          <a:xfrm>
            <a:off x="3774150" y="1178326"/>
            <a:ext cx="1369354" cy="1500198"/>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pic>
        <p:nvPicPr>
          <p:cNvPr id="60" name="Picture 12"/>
          <p:cNvPicPr>
            <a:picLocks noChangeAspect="1" noChangeArrowheads="1"/>
          </p:cNvPicPr>
          <p:nvPr/>
        </p:nvPicPr>
        <p:blipFill>
          <a:blip r:embed="rId1" cstate="print"/>
          <a:srcRect l="2785" t="2673" r="2785"/>
          <a:stretch>
            <a:fillRect/>
          </a:stretch>
        </p:blipFill>
        <p:spPr bwMode="auto">
          <a:xfrm>
            <a:off x="3813173" y="1235599"/>
            <a:ext cx="1312888" cy="1406290"/>
          </a:xfrm>
          <a:prstGeom prst="rect">
            <a:avLst/>
          </a:prstGeom>
          <a:noFill/>
          <a:ln w="9525">
            <a:noFill/>
            <a:miter lim="800000"/>
            <a:headEnd/>
            <a:tailEnd/>
          </a:ln>
        </p:spPr>
      </p:pic>
      <p:grpSp>
        <p:nvGrpSpPr>
          <p:cNvPr id="2" name="Group 68"/>
          <p:cNvGrpSpPr/>
          <p:nvPr/>
        </p:nvGrpSpPr>
        <p:grpSpPr>
          <a:xfrm>
            <a:off x="7429520" y="1178326"/>
            <a:ext cx="1373896" cy="1500198"/>
            <a:chOff x="7429520" y="1178326"/>
            <a:chExt cx="1373896" cy="1500198"/>
          </a:xfrm>
        </p:grpSpPr>
        <p:sp>
          <p:nvSpPr>
            <p:cNvPr id="58" name="Rounded Rectangle 57"/>
            <p:cNvSpPr/>
            <p:nvPr/>
          </p:nvSpPr>
          <p:spPr bwMode="auto">
            <a:xfrm>
              <a:off x="7429520" y="1178326"/>
              <a:ext cx="1373896" cy="1500198"/>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pic>
          <p:nvPicPr>
            <p:cNvPr id="61" name="Picture 14"/>
            <p:cNvPicPr>
              <a:picLocks noChangeAspect="1" noChangeArrowheads="1"/>
            </p:cNvPicPr>
            <p:nvPr/>
          </p:nvPicPr>
          <p:blipFill>
            <a:blip r:embed="rId2" cstate="print"/>
            <a:srcRect l="3115" t="2776" r="6231" b="8328"/>
            <a:stretch>
              <a:fillRect/>
            </a:stretch>
          </p:blipFill>
          <p:spPr bwMode="auto">
            <a:xfrm>
              <a:off x="7523493" y="1263359"/>
              <a:ext cx="1146413" cy="1261635"/>
            </a:xfrm>
            <a:prstGeom prst="rect">
              <a:avLst/>
            </a:prstGeom>
            <a:noFill/>
            <a:ln w="9525">
              <a:noFill/>
              <a:miter lim="800000"/>
              <a:headEnd/>
              <a:tailEnd/>
            </a:ln>
          </p:spPr>
        </p:pic>
      </p:grpSp>
      <p:sp>
        <p:nvSpPr>
          <p:cNvPr id="62" name="Rounded Rectangle 61"/>
          <p:cNvSpPr/>
          <p:nvPr/>
        </p:nvSpPr>
        <p:spPr bwMode="auto">
          <a:xfrm>
            <a:off x="5214942" y="1178326"/>
            <a:ext cx="2143140" cy="1500198"/>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pic>
        <p:nvPicPr>
          <p:cNvPr id="63" name="Picture 30"/>
          <p:cNvPicPr>
            <a:picLocks noChangeAspect="1" noChangeArrowheads="1"/>
          </p:cNvPicPr>
          <p:nvPr/>
        </p:nvPicPr>
        <p:blipFill>
          <a:blip r:embed="rId3" cstate="print"/>
          <a:srcRect r="1920"/>
          <a:stretch>
            <a:fillRect/>
          </a:stretch>
        </p:blipFill>
        <p:spPr bwMode="auto">
          <a:xfrm>
            <a:off x="5301511" y="1214422"/>
            <a:ext cx="1979673" cy="1428303"/>
          </a:xfrm>
          <a:prstGeom prst="rect">
            <a:avLst/>
          </a:prstGeom>
          <a:noFill/>
          <a:ln w="9525">
            <a:noFill/>
            <a:miter lim="800000"/>
            <a:headEnd/>
            <a:tailEnd/>
          </a:ln>
        </p:spPr>
      </p:pic>
      <p:pic>
        <p:nvPicPr>
          <p:cNvPr id="64" name="Picture 5"/>
          <p:cNvPicPr>
            <a:picLocks noChangeAspect="1" noChangeArrowheads="1"/>
          </p:cNvPicPr>
          <p:nvPr/>
        </p:nvPicPr>
        <p:blipFill>
          <a:blip r:embed="rId4" cstate="print"/>
          <a:srcRect r="2198" b="13071"/>
          <a:stretch>
            <a:fillRect/>
          </a:stretch>
        </p:blipFill>
        <p:spPr bwMode="auto">
          <a:xfrm>
            <a:off x="2555076" y="1265750"/>
            <a:ext cx="1088230" cy="1377432"/>
          </a:xfrm>
          <a:prstGeom prst="rect">
            <a:avLst/>
          </a:prstGeom>
          <a:noFill/>
          <a:ln w="34925">
            <a:solidFill>
              <a:schemeClr val="tx1"/>
            </a:solidFill>
            <a:miter lim="800000"/>
            <a:headEnd/>
            <a:tailEnd/>
          </a:ln>
        </p:spPr>
      </p:pic>
      <p:sp>
        <p:nvSpPr>
          <p:cNvPr id="65" name="Rounded Rectangle 64"/>
          <p:cNvSpPr/>
          <p:nvPr/>
        </p:nvSpPr>
        <p:spPr bwMode="auto">
          <a:xfrm>
            <a:off x="4929190" y="4857760"/>
            <a:ext cx="4000528" cy="1857388"/>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grpSp>
        <p:nvGrpSpPr>
          <p:cNvPr id="3" name="Group 69"/>
          <p:cNvGrpSpPr/>
          <p:nvPr/>
        </p:nvGrpSpPr>
        <p:grpSpPr>
          <a:xfrm>
            <a:off x="7464862" y="5000636"/>
            <a:ext cx="1345290" cy="1607732"/>
            <a:chOff x="7464862" y="5000636"/>
            <a:chExt cx="1345290" cy="1607732"/>
          </a:xfrm>
        </p:grpSpPr>
        <p:sp>
          <p:nvSpPr>
            <p:cNvPr id="66" name="Rounded Rectangle 65"/>
            <p:cNvSpPr/>
            <p:nvPr/>
          </p:nvSpPr>
          <p:spPr bwMode="auto">
            <a:xfrm>
              <a:off x="7464862" y="5000636"/>
              <a:ext cx="1345290" cy="1607732"/>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pic>
          <p:nvPicPr>
            <p:cNvPr id="67" name="Picture 24"/>
            <p:cNvPicPr>
              <a:picLocks noChangeAspect="1" noChangeArrowheads="1"/>
            </p:cNvPicPr>
            <p:nvPr/>
          </p:nvPicPr>
          <p:blipFill>
            <a:blip r:embed="rId5" cstate="print"/>
            <a:srcRect l="5552" t="2255" r="8328" b="2255"/>
            <a:stretch>
              <a:fillRect/>
            </a:stretch>
          </p:blipFill>
          <p:spPr bwMode="auto">
            <a:xfrm>
              <a:off x="7560662" y="5036645"/>
              <a:ext cx="1116974" cy="1524985"/>
            </a:xfrm>
            <a:prstGeom prst="rect">
              <a:avLst/>
            </a:prstGeom>
            <a:noFill/>
            <a:ln w="9525">
              <a:noFill/>
              <a:miter lim="800000"/>
              <a:headEnd/>
              <a:tailEnd/>
            </a:ln>
          </p:spPr>
        </p:pic>
      </p:grpSp>
      <p:pic>
        <p:nvPicPr>
          <p:cNvPr id="68" name="Picture 25" descr="magnet_room"/>
          <p:cNvPicPr>
            <a:picLocks noChangeAspect="1" noChangeArrowheads="1"/>
          </p:cNvPicPr>
          <p:nvPr/>
        </p:nvPicPr>
        <p:blipFill>
          <a:blip r:embed="rId6" cstate="print"/>
          <a:srcRect/>
          <a:stretch>
            <a:fillRect/>
          </a:stretch>
        </p:blipFill>
        <p:spPr bwMode="auto">
          <a:xfrm>
            <a:off x="5076826" y="5013325"/>
            <a:ext cx="2232025" cy="1555750"/>
          </a:xfrm>
          <a:prstGeom prst="rect">
            <a:avLst/>
          </a:prstGeom>
          <a:noFill/>
          <a:ln w="25400">
            <a:solidFill>
              <a:schemeClr val="tx1"/>
            </a:solid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5.55556E-7 3.7037E-6 L -0.00399 -0.28334 " pathEditMode="relative" rAng="0" ptsTypes="AA">
                                      <p:cBhvr>
                                        <p:cTn id="6" dur="1000" fill="hold"/>
                                        <p:tgtEl>
                                          <p:spTgt spid="3"/>
                                        </p:tgtEl>
                                        <p:attrNameLst>
                                          <p:attrName>ppt_x</p:attrName>
                                          <p:attrName>ppt_y</p:attrName>
                                        </p:attrNameLst>
                                      </p:cBhvr>
                                      <p:rCtr x="-2" y="-142"/>
                                    </p:animMotion>
                                  </p:childTnLst>
                                </p:cTn>
                              </p:par>
                              <p:par>
                                <p:cTn id="7" presetID="42" presetClass="path" presetSubtype="0" accel="50000" decel="50000" fill="hold" nodeType="withEffect">
                                  <p:stCondLst>
                                    <p:cond delay="0"/>
                                  </p:stCondLst>
                                  <p:childTnLst>
                                    <p:animMotion origin="layout" path="M 0 1.48148E-6 L -0.18281 0.28194 " pathEditMode="relative" rAng="0" ptsTypes="AA">
                                      <p:cBhvr>
                                        <p:cTn id="8" dur="1000" fill="hold"/>
                                        <p:tgtEl>
                                          <p:spTgt spid="2"/>
                                        </p:tgtEl>
                                        <p:attrNameLst>
                                          <p:attrName>ppt_x</p:attrName>
                                          <p:attrName>ppt_y</p:attrName>
                                        </p:attrNameLst>
                                      </p:cBhvr>
                                      <p:rCtr x="-91" y="141"/>
                                    </p:animMotion>
                                  </p:childTnLst>
                                </p:cTn>
                              </p:par>
                              <p:par>
                                <p:cTn id="9" presetID="10" presetClass="exit" presetSubtype="0" fill="hold" grpId="0" nodeType="withEffect">
                                  <p:stCondLst>
                                    <p:cond delay="0"/>
                                  </p:stCondLst>
                                  <p:childTnLst>
                                    <p:animEffect transition="out" filter="fade">
                                      <p:cBhvr>
                                        <p:cTn id="10" dur="500"/>
                                        <p:tgtEl>
                                          <p:spTgt spid="57"/>
                                        </p:tgtEl>
                                      </p:cBhvr>
                                    </p:animEffect>
                                    <p:set>
                                      <p:cBhvr>
                                        <p:cTn id="11" dur="1" fill="hold">
                                          <p:stCondLst>
                                            <p:cond delay="499"/>
                                          </p:stCondLst>
                                        </p:cTn>
                                        <p:tgtEl>
                                          <p:spTgt spid="57"/>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63"/>
                                        </p:tgtEl>
                                      </p:cBhvr>
                                    </p:animEffect>
                                    <p:set>
                                      <p:cBhvr>
                                        <p:cTn id="14" dur="1" fill="hold">
                                          <p:stCondLst>
                                            <p:cond delay="499"/>
                                          </p:stCondLst>
                                        </p:cTn>
                                        <p:tgtEl>
                                          <p:spTgt spid="63"/>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62"/>
                                        </p:tgtEl>
                                      </p:cBhvr>
                                    </p:animEffect>
                                    <p:set>
                                      <p:cBhvr>
                                        <p:cTn id="17" dur="1" fill="hold">
                                          <p:stCondLst>
                                            <p:cond delay="499"/>
                                          </p:stCondLst>
                                        </p:cTn>
                                        <p:tgtEl>
                                          <p:spTgt spid="62"/>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59"/>
                                        </p:tgtEl>
                                      </p:cBhvr>
                                    </p:animEffect>
                                    <p:set>
                                      <p:cBhvr>
                                        <p:cTn id="20" dur="1" fill="hold">
                                          <p:stCondLst>
                                            <p:cond delay="499"/>
                                          </p:stCondLst>
                                        </p:cTn>
                                        <p:tgtEl>
                                          <p:spTgt spid="59"/>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0"/>
                                        </p:tgtEl>
                                      </p:cBhvr>
                                    </p:animEffect>
                                    <p:set>
                                      <p:cBhvr>
                                        <p:cTn id="23" dur="1" fill="hold">
                                          <p:stCondLst>
                                            <p:cond delay="499"/>
                                          </p:stCondLst>
                                        </p:cTn>
                                        <p:tgtEl>
                                          <p:spTgt spid="6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64"/>
                                        </p:tgtEl>
                                      </p:cBhvr>
                                    </p:animEffect>
                                    <p:set>
                                      <p:cBhvr>
                                        <p:cTn id="26" dur="1" fill="hold">
                                          <p:stCondLst>
                                            <p:cond delay="499"/>
                                          </p:stCondLst>
                                        </p:cTn>
                                        <p:tgtEl>
                                          <p:spTgt spid="6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68"/>
                                        </p:tgtEl>
                                      </p:cBhvr>
                                    </p:animEffect>
                                    <p:set>
                                      <p:cBhvr>
                                        <p:cTn id="29" dur="1" fill="hold">
                                          <p:stCondLst>
                                            <p:cond delay="499"/>
                                          </p:stCondLst>
                                        </p:cTn>
                                        <p:tgtEl>
                                          <p:spTgt spid="68"/>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65"/>
                                        </p:tgtEl>
                                      </p:cBhvr>
                                    </p:animEffect>
                                    <p:set>
                                      <p:cBhvr>
                                        <p:cTn id="32"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2" grpId="0" animBg="1"/>
      <p:bldP spid="6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bwMode="auto">
          <a:xfrm>
            <a:off x="142844" y="1958062"/>
            <a:ext cx="5281200" cy="3542640"/>
          </a:xfrm>
          <a:prstGeom prst="roundRect">
            <a:avLst>
              <a:gd name="adj" fmla="val 1567"/>
            </a:avLst>
          </a:prstGeom>
          <a:solidFill>
            <a:srgbClr val="EDF4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sp>
        <p:nvSpPr>
          <p:cNvPr id="42" name="Rounded Rectangle 41"/>
          <p:cNvSpPr/>
          <p:nvPr/>
        </p:nvSpPr>
        <p:spPr bwMode="auto">
          <a:xfrm>
            <a:off x="5572132" y="2917656"/>
            <a:ext cx="3357586" cy="1857388"/>
          </a:xfrm>
          <a:prstGeom prst="roundRect">
            <a:avLst>
              <a:gd name="adj" fmla="val 10572"/>
            </a:avLst>
          </a:prstGeom>
          <a:solidFill>
            <a:schemeClr val="bg2">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sp>
        <p:nvSpPr>
          <p:cNvPr id="36" name="Rounded Rectangle 35"/>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b="0">
              <a:latin typeface="Arial" panose="020B0604020202020204" pitchFamily="34" charset="0"/>
            </a:endParaRPr>
          </a:p>
        </p:txBody>
      </p:sp>
      <p:sp>
        <p:nvSpPr>
          <p:cNvPr id="37" name="Rectangle 36"/>
          <p:cNvSpPr>
            <a:spLocks noChangeArrowheads="1"/>
          </p:cNvSpPr>
          <p:nvPr/>
        </p:nvSpPr>
        <p:spPr bwMode="auto">
          <a:xfrm>
            <a:off x="547722" y="185738"/>
            <a:ext cx="8051800"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b="0" kern="0" dirty="0">
                <a:latin typeface="Calibri" panose="020F0502020204030204" pitchFamily="34" charset="0"/>
              </a:rPr>
              <a:t>Basics concepts of functional </a:t>
            </a:r>
            <a:r>
              <a:rPr lang="en-GB" sz="2400" b="0" kern="0" dirty="0" err="1">
                <a:latin typeface="Calibri" panose="020F0502020204030204" pitchFamily="34" charset="0"/>
              </a:rPr>
              <a:t>neuroimaging</a:t>
            </a:r>
            <a:r>
              <a:rPr lang="en-GB" sz="2400" b="0" kern="0" dirty="0">
                <a:latin typeface="Calibri" panose="020F0502020204030204" pitchFamily="34" charset="0"/>
              </a:rPr>
              <a:t>: EEG </a:t>
            </a:r>
            <a:r>
              <a:rPr lang="en-GB" sz="2400" b="0" kern="0" dirty="0" err="1">
                <a:latin typeface="Calibri" panose="020F0502020204030204" pitchFamily="34" charset="0"/>
              </a:rPr>
              <a:t>vs</a:t>
            </a:r>
            <a:r>
              <a:rPr lang="en-GB" sz="2400" b="0" kern="0" dirty="0">
                <a:latin typeface="Calibri" panose="020F0502020204030204" pitchFamily="34" charset="0"/>
              </a:rPr>
              <a:t> BOLD-</a:t>
            </a:r>
            <a:r>
              <a:rPr lang="en-GB" sz="2400" b="0" kern="0" dirty="0" err="1">
                <a:latin typeface="Calibri" panose="020F0502020204030204" pitchFamily="34" charset="0"/>
              </a:rPr>
              <a:t>fMRI</a:t>
            </a:r>
            <a:endParaRPr lang="en-GB" sz="2400" b="0" kern="0" dirty="0">
              <a:latin typeface="Calibri" panose="020F0502020204030204" pitchFamily="34" charset="0"/>
            </a:endParaRPr>
          </a:p>
        </p:txBody>
      </p:sp>
      <p:sp>
        <p:nvSpPr>
          <p:cNvPr id="47" name="Rectangle 15"/>
          <p:cNvSpPr>
            <a:spLocks noChangeArrowheads="1"/>
          </p:cNvSpPr>
          <p:nvPr/>
        </p:nvSpPr>
        <p:spPr bwMode="auto">
          <a:xfrm>
            <a:off x="5786446" y="4714884"/>
            <a:ext cx="1512888" cy="514738"/>
          </a:xfrm>
          <a:prstGeom prst="rect">
            <a:avLst/>
          </a:prstGeom>
          <a:noFill/>
          <a:ln w="9525">
            <a:noFill/>
            <a:miter lim="800000"/>
          </a:ln>
          <a:effectLst>
            <a:outerShdw dist="35921" dir="2700000" algn="ctr" rotWithShape="0">
              <a:srgbClr val="000000"/>
            </a:outerShdw>
          </a:effectLst>
        </p:spPr>
        <p:txBody>
          <a:bodyPr lIns="72000" tIns="72000" rIns="72000" bIns="72000" anchor="ctr" anchorCtr="1">
            <a:spAutoFit/>
          </a:bodyPr>
          <a:lstStyle/>
          <a:p>
            <a:pPr fontAlgn="auto">
              <a:spcBef>
                <a:spcPts val="0"/>
              </a:spcBef>
              <a:spcAft>
                <a:spcPts val="0"/>
              </a:spcAft>
              <a:defRPr/>
            </a:pPr>
            <a:r>
              <a:rPr lang="it-IT" b="0" dirty="0" smtClean="0">
                <a:solidFill>
                  <a:schemeClr val="tx2"/>
                </a:solidFill>
                <a:effectLst>
                  <a:outerShdw blurRad="38100" dist="38100" dir="2700000" algn="tl">
                    <a:srgbClr val="000000"/>
                  </a:outerShdw>
                </a:effectLst>
                <a:latin typeface="Calibri" panose="020F0502020204030204" pitchFamily="34" charset="0"/>
              </a:rPr>
              <a:t>EEG</a:t>
            </a:r>
            <a:endParaRPr lang="en-US" b="0" dirty="0">
              <a:solidFill>
                <a:schemeClr val="tx2"/>
              </a:solidFill>
              <a:latin typeface="Calibri" panose="020F0502020204030204" pitchFamily="34" charset="0"/>
            </a:endParaRPr>
          </a:p>
        </p:txBody>
      </p:sp>
      <p:sp>
        <p:nvSpPr>
          <p:cNvPr id="52" name="Rectangle 27"/>
          <p:cNvSpPr>
            <a:spLocks noChangeArrowheads="1"/>
          </p:cNvSpPr>
          <p:nvPr/>
        </p:nvSpPr>
        <p:spPr bwMode="auto">
          <a:xfrm>
            <a:off x="7786710" y="4714884"/>
            <a:ext cx="936625" cy="514738"/>
          </a:xfrm>
          <a:prstGeom prst="rect">
            <a:avLst/>
          </a:prstGeom>
          <a:noFill/>
          <a:ln w="9525">
            <a:noFill/>
            <a:miter lim="800000"/>
          </a:ln>
          <a:effectLst>
            <a:outerShdw dist="35921" dir="2700000" algn="ctr" rotWithShape="0">
              <a:srgbClr val="000000"/>
            </a:outerShdw>
          </a:effectLst>
        </p:spPr>
        <p:txBody>
          <a:bodyPr lIns="72000" tIns="72000" rIns="72000" bIns="72000" anchor="ctr" anchorCtr="1">
            <a:spAutoFit/>
          </a:bodyPr>
          <a:lstStyle/>
          <a:p>
            <a:pPr algn="ctr" fontAlgn="auto">
              <a:spcBef>
                <a:spcPts val="0"/>
              </a:spcBef>
              <a:spcAft>
                <a:spcPts val="0"/>
              </a:spcAft>
              <a:defRPr/>
            </a:pPr>
            <a:r>
              <a:rPr lang="it-IT" b="0" dirty="0" smtClean="0">
                <a:solidFill>
                  <a:schemeClr val="tx2"/>
                </a:solidFill>
                <a:effectLst>
                  <a:outerShdw blurRad="38100" dist="38100" dir="2700000" algn="tl">
                    <a:srgbClr val="000000"/>
                  </a:outerShdw>
                </a:effectLst>
                <a:latin typeface="Calibri" panose="020F0502020204030204" pitchFamily="34" charset="0"/>
              </a:rPr>
              <a:t>fMRI</a:t>
            </a:r>
            <a:endParaRPr lang="en-US" b="0" dirty="0">
              <a:solidFill>
                <a:schemeClr val="tx2"/>
              </a:solidFill>
              <a:latin typeface="Calibri" panose="020F0502020204030204" pitchFamily="34" charset="0"/>
            </a:endParaRPr>
          </a:p>
        </p:txBody>
      </p:sp>
      <p:sp>
        <p:nvSpPr>
          <p:cNvPr id="55" name="Rectangle 27"/>
          <p:cNvSpPr>
            <a:spLocks noChangeArrowheads="1"/>
          </p:cNvSpPr>
          <p:nvPr/>
        </p:nvSpPr>
        <p:spPr bwMode="auto">
          <a:xfrm>
            <a:off x="6797856" y="3475620"/>
            <a:ext cx="936625" cy="637849"/>
          </a:xfrm>
          <a:prstGeom prst="rect">
            <a:avLst/>
          </a:prstGeom>
          <a:noFill/>
          <a:ln w="9525">
            <a:noFill/>
            <a:miter lim="800000"/>
          </a:ln>
          <a:effectLst>
            <a:outerShdw dist="35921" dir="2700000" algn="ctr" rotWithShape="0">
              <a:srgbClr val="000000"/>
            </a:outerShdw>
          </a:effectLst>
        </p:spPr>
        <p:txBody>
          <a:bodyPr lIns="72000" tIns="72000" rIns="72000" bIns="72000" anchor="ctr" anchorCtr="1">
            <a:spAutoFit/>
          </a:bodyPr>
          <a:lstStyle/>
          <a:p>
            <a:pPr algn="ctr" fontAlgn="auto">
              <a:spcBef>
                <a:spcPts val="0"/>
              </a:spcBef>
              <a:spcAft>
                <a:spcPts val="0"/>
              </a:spcAft>
              <a:defRPr/>
            </a:pPr>
            <a:r>
              <a:rPr lang="en-US" sz="3200" b="0" dirty="0" smtClean="0">
                <a:solidFill>
                  <a:schemeClr val="tx2"/>
                </a:solidFill>
                <a:effectLst>
                  <a:outerShdw blurRad="38100" dist="38100" dir="2700000" algn="tl">
                    <a:srgbClr val="000000">
                      <a:alpha val="43137"/>
                    </a:srgbClr>
                  </a:outerShdw>
                </a:effectLst>
                <a:latin typeface="Calibri" panose="020F0502020204030204" pitchFamily="34" charset="0"/>
              </a:rPr>
              <a:t>+</a:t>
            </a:r>
            <a:endParaRPr lang="en-US" sz="3200" b="0" dirty="0">
              <a:solidFill>
                <a:schemeClr val="tx2"/>
              </a:solidFill>
              <a:effectLst>
                <a:outerShdw blurRad="38100" dist="38100" dir="2700000" algn="tl">
                  <a:srgbClr val="000000">
                    <a:alpha val="43137"/>
                  </a:srgbClr>
                </a:outerShdw>
              </a:effectLst>
              <a:latin typeface="Calibri" panose="020F0502020204030204" pitchFamily="34" charset="0"/>
            </a:endParaRPr>
          </a:p>
        </p:txBody>
      </p:sp>
      <p:grpSp>
        <p:nvGrpSpPr>
          <p:cNvPr id="2" name="Group 68"/>
          <p:cNvGrpSpPr/>
          <p:nvPr/>
        </p:nvGrpSpPr>
        <p:grpSpPr>
          <a:xfrm>
            <a:off x="5746562" y="3107152"/>
            <a:ext cx="1373896" cy="1500198"/>
            <a:chOff x="7429520" y="1178326"/>
            <a:chExt cx="1373896" cy="1500198"/>
          </a:xfrm>
        </p:grpSpPr>
        <p:sp>
          <p:nvSpPr>
            <p:cNvPr id="58" name="Rounded Rectangle 57"/>
            <p:cNvSpPr/>
            <p:nvPr/>
          </p:nvSpPr>
          <p:spPr bwMode="auto">
            <a:xfrm>
              <a:off x="7429520" y="1178326"/>
              <a:ext cx="1373896" cy="1500198"/>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pic>
          <p:nvPicPr>
            <p:cNvPr id="61" name="Picture 14"/>
            <p:cNvPicPr>
              <a:picLocks noChangeAspect="1" noChangeArrowheads="1"/>
            </p:cNvPicPr>
            <p:nvPr/>
          </p:nvPicPr>
          <p:blipFill>
            <a:blip r:embed="rId1" cstate="print"/>
            <a:srcRect l="3115" t="2776" r="6231" b="8328"/>
            <a:stretch>
              <a:fillRect/>
            </a:stretch>
          </p:blipFill>
          <p:spPr bwMode="auto">
            <a:xfrm>
              <a:off x="7523493" y="1263359"/>
              <a:ext cx="1146413" cy="1261635"/>
            </a:xfrm>
            <a:prstGeom prst="rect">
              <a:avLst/>
            </a:prstGeom>
            <a:noFill/>
            <a:ln w="9525">
              <a:noFill/>
              <a:miter lim="800000"/>
              <a:headEnd/>
              <a:tailEnd/>
            </a:ln>
          </p:spPr>
        </p:pic>
      </p:grpSp>
      <p:grpSp>
        <p:nvGrpSpPr>
          <p:cNvPr id="3" name="Group 69"/>
          <p:cNvGrpSpPr/>
          <p:nvPr/>
        </p:nvGrpSpPr>
        <p:grpSpPr>
          <a:xfrm>
            <a:off x="7416734" y="3047746"/>
            <a:ext cx="1345290" cy="1607732"/>
            <a:chOff x="7464862" y="5000636"/>
            <a:chExt cx="1345290" cy="1607732"/>
          </a:xfrm>
        </p:grpSpPr>
        <p:sp>
          <p:nvSpPr>
            <p:cNvPr id="66" name="Rounded Rectangle 65"/>
            <p:cNvSpPr/>
            <p:nvPr/>
          </p:nvSpPr>
          <p:spPr bwMode="auto">
            <a:xfrm>
              <a:off x="7464862" y="5000636"/>
              <a:ext cx="1345290" cy="1607732"/>
            </a:xfrm>
            <a:prstGeom prst="roundRect">
              <a:avLst>
                <a:gd name="adj" fmla="val 10572"/>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GB" sz="2400" b="1" i="0" u="none" strike="noStrike" cap="none" normalizeH="0" baseline="0" smtClean="0">
                <a:ln>
                  <a:noFill/>
                </a:ln>
                <a:solidFill>
                  <a:schemeClr val="tx1"/>
                </a:solidFill>
                <a:effectLst/>
                <a:latin typeface="Arial" panose="020B0604020202020204" pitchFamily="34" charset="0"/>
              </a:endParaRPr>
            </a:p>
          </p:txBody>
        </p:sp>
        <p:pic>
          <p:nvPicPr>
            <p:cNvPr id="67" name="Picture 24"/>
            <p:cNvPicPr>
              <a:picLocks noChangeAspect="1" noChangeArrowheads="1"/>
            </p:cNvPicPr>
            <p:nvPr/>
          </p:nvPicPr>
          <p:blipFill>
            <a:blip r:embed="rId2" cstate="print"/>
            <a:srcRect l="5552" t="2255" r="8328" b="2255"/>
            <a:stretch>
              <a:fillRect/>
            </a:stretch>
          </p:blipFill>
          <p:spPr bwMode="auto">
            <a:xfrm>
              <a:off x="7560662" y="5036645"/>
              <a:ext cx="1116974" cy="1524985"/>
            </a:xfrm>
            <a:prstGeom prst="rect">
              <a:avLst/>
            </a:prstGeom>
            <a:noFill/>
            <a:ln w="9525">
              <a:noFill/>
              <a:miter lim="800000"/>
              <a:headEnd/>
              <a:tailEnd/>
            </a:ln>
          </p:spPr>
        </p:pic>
      </p:grpSp>
      <p:pic>
        <p:nvPicPr>
          <p:cNvPr id="22" name="Picture 37"/>
          <p:cNvPicPr>
            <a:picLocks noChangeAspect="1" noChangeArrowheads="1"/>
          </p:cNvPicPr>
          <p:nvPr/>
        </p:nvPicPr>
        <p:blipFill>
          <a:blip r:embed="rId3" cstate="print"/>
          <a:srcRect l="7677" t="9596" r="1181" b="14025"/>
          <a:stretch>
            <a:fillRect/>
          </a:stretch>
        </p:blipFill>
        <p:spPr bwMode="auto">
          <a:xfrm>
            <a:off x="176792" y="1973197"/>
            <a:ext cx="5222741" cy="3501302"/>
          </a:xfrm>
          <a:prstGeom prst="rect">
            <a:avLst/>
          </a:prstGeom>
          <a:noFill/>
          <a:ln w="9525">
            <a:noFill/>
            <a:miter lim="800000"/>
            <a:headEnd/>
            <a:tailEnd/>
          </a:ln>
          <a:effectLst/>
        </p:spPr>
      </p:pic>
      <p:pic>
        <p:nvPicPr>
          <p:cNvPr id="23" name="Picture 38"/>
          <p:cNvPicPr>
            <a:picLocks noChangeAspect="1" noChangeArrowheads="1"/>
          </p:cNvPicPr>
          <p:nvPr/>
        </p:nvPicPr>
        <p:blipFill>
          <a:blip r:embed="rId4" cstate="print"/>
          <a:srcRect l="7677" t="9596" r="1181" b="14025"/>
          <a:stretch>
            <a:fillRect/>
          </a:stretch>
        </p:blipFill>
        <p:spPr bwMode="auto">
          <a:xfrm>
            <a:off x="176792" y="1973197"/>
            <a:ext cx="5222741" cy="3501302"/>
          </a:xfrm>
          <a:prstGeom prst="rect">
            <a:avLst/>
          </a:prstGeom>
          <a:noFill/>
          <a:ln w="9525">
            <a:noFill/>
            <a:miter lim="800000"/>
            <a:headEnd/>
            <a:tailEnd/>
          </a:ln>
          <a:effectLst/>
        </p:spPr>
      </p:pic>
      <p:pic>
        <p:nvPicPr>
          <p:cNvPr id="24" name="Picture 39"/>
          <p:cNvPicPr>
            <a:picLocks noChangeAspect="1" noChangeArrowheads="1"/>
          </p:cNvPicPr>
          <p:nvPr/>
        </p:nvPicPr>
        <p:blipFill>
          <a:blip r:embed="rId5" cstate="print"/>
          <a:srcRect l="7677" t="9596" r="1181" b="14025"/>
          <a:stretch>
            <a:fillRect/>
          </a:stretch>
        </p:blipFill>
        <p:spPr bwMode="auto">
          <a:xfrm>
            <a:off x="176792" y="1973197"/>
            <a:ext cx="5222741" cy="3501302"/>
          </a:xfrm>
          <a:prstGeom prst="rect">
            <a:avLst/>
          </a:prstGeom>
          <a:noFill/>
          <a:ln w="9525">
            <a:noFill/>
            <a:miter lim="800000"/>
            <a:headEnd/>
            <a:tailEnd/>
          </a:ln>
          <a:effectLst/>
        </p:spPr>
      </p:pic>
      <p:sp>
        <p:nvSpPr>
          <p:cNvPr id="25" name="Text Box 40"/>
          <p:cNvSpPr txBox="1">
            <a:spLocks noChangeArrowheads="1"/>
          </p:cNvSpPr>
          <p:nvPr/>
        </p:nvSpPr>
        <p:spPr bwMode="auto">
          <a:xfrm>
            <a:off x="971550" y="5572140"/>
            <a:ext cx="3629520" cy="461665"/>
          </a:xfrm>
          <a:prstGeom prst="rect">
            <a:avLst/>
          </a:prstGeom>
          <a:noFill/>
          <a:ln w="9525">
            <a:noFill/>
            <a:miter lim="800000"/>
          </a:ln>
          <a:effectLst/>
        </p:spPr>
        <p:txBody>
          <a:bodyPr wrap="none">
            <a:spAutoFit/>
          </a:bodyPr>
          <a:lstStyle/>
          <a:p>
            <a:r>
              <a:rPr lang="en-GB" b="0">
                <a:latin typeface="Calibri" panose="020F0502020204030204" pitchFamily="34" charset="0"/>
              </a:rPr>
              <a:t>MR-induced artifact on EEG</a:t>
            </a:r>
            <a:endParaRPr lang="en-GB" b="0">
              <a:latin typeface="Calibri" panose="020F0502020204030204" pitchFamily="34" charset="0"/>
            </a:endParaRPr>
          </a:p>
        </p:txBody>
      </p:sp>
      <p:sp>
        <p:nvSpPr>
          <p:cNvPr id="26" name="Text Box 41"/>
          <p:cNvSpPr txBox="1">
            <a:spLocks noChangeArrowheads="1"/>
          </p:cNvSpPr>
          <p:nvPr/>
        </p:nvSpPr>
        <p:spPr bwMode="auto">
          <a:xfrm>
            <a:off x="1427163" y="5580078"/>
            <a:ext cx="2981201" cy="738664"/>
          </a:xfrm>
          <a:prstGeom prst="rect">
            <a:avLst/>
          </a:prstGeom>
          <a:noFill/>
          <a:ln w="9525">
            <a:noFill/>
            <a:miter lim="800000"/>
          </a:ln>
          <a:effectLst/>
        </p:spPr>
        <p:txBody>
          <a:bodyPr wrap="none">
            <a:spAutoFit/>
          </a:bodyPr>
          <a:lstStyle/>
          <a:p>
            <a:pPr algn="ctr"/>
            <a:r>
              <a:rPr lang="en-GB" b="0">
                <a:latin typeface="Calibri" panose="020F0502020204030204" pitchFamily="34" charset="0"/>
              </a:rPr>
              <a:t>“cleaning” algorithm.. </a:t>
            </a:r>
            <a:endParaRPr lang="en-GB" b="0">
              <a:latin typeface="Calibri" panose="020F0502020204030204" pitchFamily="34" charset="0"/>
            </a:endParaRPr>
          </a:p>
          <a:p>
            <a:pPr algn="ctr"/>
            <a:r>
              <a:rPr lang="en-GB" sz="1800" b="0">
                <a:latin typeface="Calibri" panose="020F0502020204030204" pitchFamily="34" charset="0"/>
              </a:rPr>
              <a:t>(www.fmrib.ox.ac.uk/~rami)</a:t>
            </a:r>
            <a:endParaRPr lang="en-GB" sz="1800" b="0">
              <a:latin typeface="Calibri" panose="020F0502020204030204" pitchFamily="34" charset="0"/>
            </a:endParaRPr>
          </a:p>
        </p:txBody>
      </p:sp>
      <p:sp>
        <p:nvSpPr>
          <p:cNvPr id="27" name="Text Box 42"/>
          <p:cNvSpPr txBox="1">
            <a:spLocks noChangeArrowheads="1"/>
          </p:cNvSpPr>
          <p:nvPr/>
        </p:nvSpPr>
        <p:spPr bwMode="auto">
          <a:xfrm>
            <a:off x="1674813" y="5572140"/>
            <a:ext cx="2153282" cy="461665"/>
          </a:xfrm>
          <a:prstGeom prst="rect">
            <a:avLst/>
          </a:prstGeom>
          <a:noFill/>
          <a:ln w="9525">
            <a:noFill/>
            <a:miter lim="800000"/>
          </a:ln>
          <a:effectLst/>
        </p:spPr>
        <p:txBody>
          <a:bodyPr wrap="none">
            <a:spAutoFit/>
          </a:bodyPr>
          <a:lstStyle/>
          <a:p>
            <a:pPr algn="ctr"/>
            <a:r>
              <a:rPr lang="en-GB" b="0">
                <a:latin typeface="Calibri" panose="020F0502020204030204" pitchFamily="34" charset="0"/>
              </a:rPr>
              <a:t>signal recovery!</a:t>
            </a:r>
            <a:endParaRPr lang="en-GB" b="0">
              <a:latin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2000"/>
                                        <p:tgtEl>
                                          <p:spTgt spid="23"/>
                                        </p:tgtEl>
                                      </p:cBhvr>
                                    </p:animEffect>
                                  </p:childTnLst>
                                </p:cTn>
                              </p:par>
                              <p:par>
                                <p:cTn id="15" presetID="1" presetClass="exit" presetSubtype="0" fill="hold" grpId="1" nodeType="with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2000"/>
                                        <p:tgtEl>
                                          <p:spTgt spid="24"/>
                                        </p:tgtEl>
                                      </p:cBhvr>
                                    </p:animEffect>
                                  </p:childTnLst>
                                </p:cTn>
                              </p:par>
                              <p:par>
                                <p:cTn id="24" presetID="1" presetClass="exit"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P spid="26" grpId="1"/>
      <p:bldP spid="2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357188" y="200025"/>
            <a:ext cx="8501062" cy="428625"/>
          </a:xfrm>
          <a:prstGeom prst="roundRect">
            <a:avLst/>
          </a:prstGeom>
          <a:solidFill>
            <a:schemeClr val="accent2">
              <a:lumMod val="75000"/>
              <a:alpha val="71000"/>
            </a:schemeClr>
          </a:solidFill>
          <a:ln w="9525" cap="flat" cmpd="sng" algn="ctr">
            <a:solidFill>
              <a:schemeClr val="tx1"/>
            </a:solidFill>
            <a:prstDash val="solid"/>
            <a:round/>
            <a:headEnd type="none" w="med" len="med"/>
            <a:tailEnd type="none" w="med" len="med"/>
          </a:ln>
          <a:effectLst/>
        </p:spPr>
        <p:txBody>
          <a:bodyPr/>
          <a:lstStyle/>
          <a:p>
            <a:pPr>
              <a:defRPr/>
            </a:pPr>
            <a:endParaRPr lang="en-GB">
              <a:solidFill>
                <a:srgbClr val="FFFFFF"/>
              </a:solidFill>
            </a:endParaRPr>
          </a:p>
        </p:txBody>
      </p:sp>
      <p:sp>
        <p:nvSpPr>
          <p:cNvPr id="24" name="Rectangle 17"/>
          <p:cNvSpPr>
            <a:spLocks noChangeArrowheads="1"/>
          </p:cNvSpPr>
          <p:nvPr/>
        </p:nvSpPr>
        <p:spPr bwMode="auto">
          <a:xfrm rot="16200000">
            <a:off x="5998075" y="4730822"/>
            <a:ext cx="3559868" cy="384721"/>
          </a:xfrm>
          <a:prstGeom prst="rect">
            <a:avLst/>
          </a:prstGeom>
          <a:noFill/>
          <a:ln w="9525">
            <a:noFill/>
            <a:miter lim="800000"/>
          </a:ln>
          <a:effectLst/>
        </p:spPr>
        <p:txBody>
          <a:bodyPr wrap="square">
            <a:spAutoFit/>
          </a:bodyPr>
          <a:lstStyle/>
          <a:p>
            <a:pPr algn="ctr" eaLnBrk="0" hangingPunct="0"/>
            <a:r>
              <a:rPr lang="it-IT" altLang="it-IT" sz="1900" dirty="0">
                <a:solidFill>
                  <a:srgbClr val="FFFFFF"/>
                </a:solidFill>
                <a:effectLst>
                  <a:outerShdw blurRad="38100" dist="38100" dir="2700000" algn="tl">
                    <a:srgbClr val="000000"/>
                  </a:outerShdw>
                </a:effectLst>
                <a:latin typeface="Calibri" panose="020F0502020204030204" pitchFamily="34" charset="0"/>
              </a:rPr>
              <a:t>(Iannetti et al </a:t>
            </a:r>
            <a:r>
              <a:rPr lang="it-IT" altLang="it-IT" sz="1900" i="1" dirty="0" smtClean="0">
                <a:solidFill>
                  <a:srgbClr val="FFFFFF"/>
                </a:solidFill>
                <a:effectLst>
                  <a:outerShdw blurRad="38100" dist="38100" dir="2700000" algn="tl">
                    <a:srgbClr val="000000"/>
                  </a:outerShdw>
                </a:effectLst>
                <a:latin typeface="Calibri" panose="020F0502020204030204" pitchFamily="34" charset="0"/>
              </a:rPr>
              <a:t>NeuroImage</a:t>
            </a:r>
            <a:r>
              <a:rPr lang="it-IT" altLang="it-IT" sz="1900" dirty="0" smtClean="0">
                <a:solidFill>
                  <a:srgbClr val="FFFFFF"/>
                </a:solidFill>
                <a:effectLst>
                  <a:outerShdw blurRad="38100" dist="38100" dir="2700000" algn="tl">
                    <a:srgbClr val="000000"/>
                  </a:outerShdw>
                </a:effectLst>
                <a:latin typeface="Calibri" panose="020F0502020204030204" pitchFamily="34" charset="0"/>
              </a:rPr>
              <a:t> </a:t>
            </a:r>
            <a:r>
              <a:rPr lang="it-IT" altLang="it-IT" sz="1900" dirty="0">
                <a:solidFill>
                  <a:srgbClr val="FFFFFF"/>
                </a:solidFill>
                <a:effectLst>
                  <a:outerShdw blurRad="38100" dist="38100" dir="2700000" algn="tl">
                    <a:srgbClr val="000000"/>
                  </a:outerShdw>
                </a:effectLst>
                <a:latin typeface="Calibri" panose="020F0502020204030204" pitchFamily="34" charset="0"/>
              </a:rPr>
              <a:t>2005)</a:t>
            </a:r>
            <a:endParaRPr lang="en-GB" sz="1900" dirty="0">
              <a:solidFill>
                <a:srgbClr val="FFFFFF"/>
              </a:solidFill>
              <a:effectLst>
                <a:outerShdw blurRad="38100" dist="38100" dir="2700000" algn="tl">
                  <a:srgbClr val="000000"/>
                </a:outerShdw>
              </a:effectLst>
              <a:latin typeface="Calibri" panose="020F0502020204030204" pitchFamily="34" charset="0"/>
            </a:endParaRPr>
          </a:p>
        </p:txBody>
      </p:sp>
      <p:grpSp>
        <p:nvGrpSpPr>
          <p:cNvPr id="2" name="Group 30"/>
          <p:cNvGrpSpPr/>
          <p:nvPr/>
        </p:nvGrpSpPr>
        <p:grpSpPr>
          <a:xfrm>
            <a:off x="1682798" y="857232"/>
            <a:ext cx="5857916" cy="5715040"/>
            <a:chOff x="3905748" y="1643050"/>
            <a:chExt cx="5095408" cy="4714908"/>
          </a:xfrm>
        </p:grpSpPr>
        <p:sp>
          <p:nvSpPr>
            <p:cNvPr id="44" name="Rounded Rectangle 43"/>
            <p:cNvSpPr/>
            <p:nvPr/>
          </p:nvSpPr>
          <p:spPr bwMode="auto">
            <a:xfrm>
              <a:off x="3905748" y="1643050"/>
              <a:ext cx="5095408" cy="4714908"/>
            </a:xfrm>
            <a:prstGeom prst="roundRect">
              <a:avLst>
                <a:gd name="adj" fmla="val 3064"/>
              </a:avLst>
            </a:prstGeom>
            <a:solidFill>
              <a:schemeClr val="tx1"/>
            </a:solidFill>
            <a:ln w="9525" cap="flat" cmpd="sng" algn="ctr">
              <a:solidFill>
                <a:schemeClr val="tx1">
                  <a:lumMod val="65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GB" sz="2400" b="1" smtClean="0">
                <a:solidFill>
                  <a:srgbClr val="FFFFFF"/>
                </a:solidFill>
                <a:latin typeface="Arial" panose="020B0604020202020204" pitchFamily="34" charset="0"/>
              </a:endParaRPr>
            </a:p>
          </p:txBody>
        </p:sp>
        <p:pic>
          <p:nvPicPr>
            <p:cNvPr id="30" name="Picture 10"/>
            <p:cNvPicPr>
              <a:picLocks noChangeAspect="1" noChangeArrowheads="1"/>
            </p:cNvPicPr>
            <p:nvPr/>
          </p:nvPicPr>
          <p:blipFill>
            <a:blip r:embed="rId1" cstate="print"/>
            <a:srcRect l="4904" t="6497" r="4527" b="4969"/>
            <a:stretch>
              <a:fillRect/>
            </a:stretch>
          </p:blipFill>
          <p:spPr bwMode="auto">
            <a:xfrm>
              <a:off x="4059902" y="1726520"/>
              <a:ext cx="4740344" cy="4571097"/>
            </a:xfrm>
            <a:prstGeom prst="rect">
              <a:avLst/>
            </a:prstGeom>
            <a:noFill/>
            <a:ln w="9525">
              <a:noFill/>
              <a:miter lim="800000"/>
              <a:headEnd/>
              <a:tailEnd/>
            </a:ln>
            <a:effectLst/>
          </p:spPr>
        </p:pic>
      </p:grpSp>
      <p:sp>
        <p:nvSpPr>
          <p:cNvPr id="9" name="Rectangle 8"/>
          <p:cNvSpPr>
            <a:spLocks noChangeArrowheads="1"/>
          </p:cNvSpPr>
          <p:nvPr/>
        </p:nvSpPr>
        <p:spPr bwMode="auto">
          <a:xfrm>
            <a:off x="999760" y="185463"/>
            <a:ext cx="7147742"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solidFill>
                  <a:srgbClr val="FFFFFF"/>
                </a:solidFill>
                <a:latin typeface="Calibri" panose="020F0502020204030204" pitchFamily="34" charset="0"/>
              </a:rPr>
              <a:t>Simultaneous EEG-</a:t>
            </a:r>
            <a:r>
              <a:rPr lang="en-GB" sz="2400" kern="0" dirty="0" err="1" smtClean="0">
                <a:solidFill>
                  <a:srgbClr val="FFFFFF"/>
                </a:solidFill>
                <a:latin typeface="Calibri" panose="020F0502020204030204" pitchFamily="34" charset="0"/>
              </a:rPr>
              <a:t>fMRI</a:t>
            </a:r>
            <a:r>
              <a:rPr lang="en-GB" sz="2400" kern="0" dirty="0" smtClean="0">
                <a:solidFill>
                  <a:srgbClr val="FFFFFF"/>
                </a:solidFill>
                <a:latin typeface="Calibri" panose="020F0502020204030204" pitchFamily="34" charset="0"/>
              </a:rPr>
              <a:t> of somatosensory-evoked ERPs</a:t>
            </a:r>
            <a:endParaRPr lang="en-GB" sz="2400" kern="0" dirty="0">
              <a:solidFill>
                <a:srgbClr val="FFFFFF"/>
              </a:solidFill>
              <a:latin typeface="Calibri" panose="020F050202020403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eeg_fmri1.tif"/>
          <p:cNvPicPr>
            <a:picLocks noChangeAspect="1"/>
          </p:cNvPicPr>
          <p:nvPr/>
        </p:nvPicPr>
        <p:blipFill>
          <a:blip r:embed="rId1" cstate="print"/>
          <a:srcRect/>
          <a:stretch>
            <a:fillRect/>
          </a:stretch>
        </p:blipFill>
        <p:spPr bwMode="auto">
          <a:xfrm>
            <a:off x="841375" y="742950"/>
            <a:ext cx="1997075" cy="2524125"/>
          </a:xfrm>
          <a:prstGeom prst="rect">
            <a:avLst/>
          </a:prstGeom>
          <a:noFill/>
          <a:ln w="9525">
            <a:noFill/>
            <a:miter lim="800000"/>
            <a:headEnd/>
            <a:tailEnd/>
          </a:ln>
        </p:spPr>
      </p:pic>
      <p:pic>
        <p:nvPicPr>
          <p:cNvPr id="7" name="Picture 6" descr="eeg_fmri2.tif"/>
          <p:cNvPicPr>
            <a:picLocks noChangeAspect="1"/>
          </p:cNvPicPr>
          <p:nvPr/>
        </p:nvPicPr>
        <p:blipFill>
          <a:blip r:embed="rId2" cstate="print"/>
          <a:srcRect/>
          <a:stretch>
            <a:fillRect/>
          </a:stretch>
        </p:blipFill>
        <p:spPr bwMode="auto">
          <a:xfrm>
            <a:off x="2771775" y="742950"/>
            <a:ext cx="2511425" cy="2524125"/>
          </a:xfrm>
          <a:prstGeom prst="rect">
            <a:avLst/>
          </a:prstGeom>
          <a:noFill/>
          <a:ln w="9525">
            <a:noFill/>
            <a:miter lim="800000"/>
            <a:headEnd/>
            <a:tailEnd/>
          </a:ln>
        </p:spPr>
      </p:pic>
      <p:pic>
        <p:nvPicPr>
          <p:cNvPr id="9" name="Picture 8" descr="eeg_fmri3.tif"/>
          <p:cNvPicPr>
            <a:picLocks noChangeAspect="1"/>
          </p:cNvPicPr>
          <p:nvPr/>
        </p:nvPicPr>
        <p:blipFill>
          <a:blip r:embed="rId3" cstate="print"/>
          <a:srcRect/>
          <a:stretch>
            <a:fillRect/>
          </a:stretch>
        </p:blipFill>
        <p:spPr bwMode="auto">
          <a:xfrm>
            <a:off x="5262563" y="742950"/>
            <a:ext cx="3074987" cy="2711450"/>
          </a:xfrm>
          <a:prstGeom prst="rect">
            <a:avLst/>
          </a:prstGeom>
          <a:noFill/>
          <a:ln w="9525">
            <a:noFill/>
            <a:miter lim="800000"/>
            <a:headEnd/>
            <a:tailEnd/>
          </a:ln>
        </p:spPr>
      </p:pic>
      <p:sp>
        <p:nvSpPr>
          <p:cNvPr id="10" name="TextBox 9"/>
          <p:cNvSpPr txBox="1">
            <a:spLocks noChangeArrowheads="1"/>
          </p:cNvSpPr>
          <p:nvPr/>
        </p:nvSpPr>
        <p:spPr bwMode="auto">
          <a:xfrm>
            <a:off x="76200" y="4178300"/>
            <a:ext cx="8991600" cy="1631216"/>
          </a:xfrm>
          <a:prstGeom prst="rect">
            <a:avLst/>
          </a:prstGeom>
          <a:noFill/>
          <a:ln w="9525">
            <a:noFill/>
            <a:miter lim="800000"/>
          </a:ln>
        </p:spPr>
        <p:txBody>
          <a:bodyPr>
            <a:spAutoFit/>
          </a:bodyPr>
          <a:lstStyle/>
          <a:p>
            <a:pPr algn="just"/>
            <a:r>
              <a:rPr lang="en-GB" sz="2000" dirty="0">
                <a:solidFill>
                  <a:prstClr val="white"/>
                </a:solidFill>
                <a:latin typeface="Calibri" panose="020F0502020204030204" pitchFamily="34" charset="0"/>
              </a:rPr>
              <a:t>Single-trial estimates of ERP amplitude (e.g. Mayhew et al. </a:t>
            </a:r>
            <a:r>
              <a:rPr lang="en-GB" sz="2000" dirty="0" smtClean="0">
                <a:solidFill>
                  <a:prstClr val="white"/>
                </a:solidFill>
                <a:latin typeface="Calibri" panose="020F0502020204030204" pitchFamily="34" charset="0"/>
              </a:rPr>
              <a:t>2006; </a:t>
            </a:r>
            <a:r>
              <a:rPr lang="en-GB" sz="2000" dirty="0" err="1" smtClean="0">
                <a:solidFill>
                  <a:prstClr val="white"/>
                </a:solidFill>
                <a:latin typeface="Calibri" panose="020F0502020204030204" pitchFamily="34" charset="0"/>
              </a:rPr>
              <a:t>Hu</a:t>
            </a:r>
            <a:r>
              <a:rPr lang="en-GB" sz="2000" dirty="0" smtClean="0">
                <a:solidFill>
                  <a:prstClr val="white"/>
                </a:solidFill>
                <a:latin typeface="Calibri" panose="020F0502020204030204" pitchFamily="34" charset="0"/>
              </a:rPr>
              <a:t> et al </a:t>
            </a:r>
            <a:r>
              <a:rPr lang="en-GB" sz="2000" dirty="0" err="1" smtClean="0">
                <a:solidFill>
                  <a:prstClr val="white"/>
                </a:solidFill>
                <a:latin typeface="Calibri" panose="020F0502020204030204" pitchFamily="34" charset="0"/>
              </a:rPr>
              <a:t>NeuroImage</a:t>
            </a:r>
            <a:r>
              <a:rPr lang="en-GB" sz="2000" dirty="0" smtClean="0">
                <a:solidFill>
                  <a:prstClr val="white"/>
                </a:solidFill>
                <a:latin typeface="Calibri" panose="020F0502020204030204" pitchFamily="34" charset="0"/>
              </a:rPr>
              <a:t> 2010) </a:t>
            </a:r>
            <a:r>
              <a:rPr lang="en-GB" sz="2000" dirty="0">
                <a:solidFill>
                  <a:prstClr val="white"/>
                </a:solidFill>
                <a:latin typeface="Calibri" panose="020F0502020204030204" pitchFamily="34" charset="0"/>
              </a:rPr>
              <a:t>are used to build a function of the predicted hemodynamic response, which is then used to analyse the </a:t>
            </a:r>
            <a:r>
              <a:rPr lang="en-GB" sz="2000" dirty="0" err="1">
                <a:solidFill>
                  <a:prstClr val="white"/>
                </a:solidFill>
                <a:latin typeface="Calibri" panose="020F0502020204030204" pitchFamily="34" charset="0"/>
              </a:rPr>
              <a:t>fMRI</a:t>
            </a:r>
            <a:r>
              <a:rPr lang="en-GB" sz="2000" dirty="0">
                <a:solidFill>
                  <a:prstClr val="white"/>
                </a:solidFill>
                <a:latin typeface="Calibri" panose="020F0502020204030204" pitchFamily="34" charset="0"/>
              </a:rPr>
              <a:t> </a:t>
            </a:r>
            <a:r>
              <a:rPr lang="en-GB" sz="2000" dirty="0" err="1">
                <a:solidFill>
                  <a:prstClr val="white"/>
                </a:solidFill>
                <a:latin typeface="Calibri" panose="020F0502020204030204" pitchFamily="34" charset="0"/>
              </a:rPr>
              <a:t>timeseries</a:t>
            </a:r>
            <a:r>
              <a:rPr lang="en-GB" sz="2000" dirty="0">
                <a:solidFill>
                  <a:prstClr val="white"/>
                </a:solidFill>
                <a:latin typeface="Calibri" panose="020F0502020204030204" pitchFamily="34" charset="0"/>
              </a:rPr>
              <a:t>. </a:t>
            </a:r>
            <a:r>
              <a:rPr lang="en-GB" sz="2000" dirty="0" smtClean="0">
                <a:solidFill>
                  <a:prstClr val="white"/>
                </a:solidFill>
                <a:latin typeface="Calibri" panose="020F0502020204030204" pitchFamily="34" charset="0"/>
              </a:rPr>
              <a:t>The </a:t>
            </a:r>
            <a:r>
              <a:rPr lang="en-GB" sz="2000" dirty="0">
                <a:solidFill>
                  <a:prstClr val="white"/>
                </a:solidFill>
                <a:latin typeface="Calibri" panose="020F0502020204030204" pitchFamily="34" charset="0"/>
              </a:rPr>
              <a:t>method identifies </a:t>
            </a:r>
            <a:r>
              <a:rPr lang="en-GB" sz="2000" dirty="0" err="1">
                <a:solidFill>
                  <a:prstClr val="white"/>
                </a:solidFill>
                <a:latin typeface="Calibri" panose="020F0502020204030204" pitchFamily="34" charset="0"/>
              </a:rPr>
              <a:t>voxels</a:t>
            </a:r>
            <a:r>
              <a:rPr lang="en-GB" sz="2000" dirty="0">
                <a:solidFill>
                  <a:prstClr val="white"/>
                </a:solidFill>
                <a:latin typeface="Calibri" panose="020F0502020204030204" pitchFamily="34" charset="0"/>
              </a:rPr>
              <a:t> whose BOLD signal time course correlates with the trial-to-trial variability of the measured EEG response. </a:t>
            </a:r>
            <a:endParaRPr lang="en-GB" sz="2000" dirty="0">
              <a:solidFill>
                <a:prstClr val="white"/>
              </a:solidFill>
              <a:latin typeface="Calibri" panose="020F0502020204030204" pitchFamily="34" charset="0"/>
            </a:endParaRPr>
          </a:p>
        </p:txBody>
      </p:sp>
      <p:pic>
        <p:nvPicPr>
          <p:cNvPr id="11" name="Picture 10" descr="eegfmri_lep2.tif"/>
          <p:cNvPicPr>
            <a:picLocks noChangeAspect="1"/>
          </p:cNvPicPr>
          <p:nvPr/>
        </p:nvPicPr>
        <p:blipFill>
          <a:blip r:embed="rId4" cstate="print"/>
          <a:srcRect/>
          <a:stretch>
            <a:fillRect/>
          </a:stretch>
        </p:blipFill>
        <p:spPr bwMode="auto">
          <a:xfrm>
            <a:off x="35496" y="4293096"/>
            <a:ext cx="9040812" cy="1435100"/>
          </a:xfrm>
          <a:prstGeom prst="rect">
            <a:avLst/>
          </a:prstGeom>
          <a:noFill/>
          <a:ln w="9525">
            <a:noFill/>
            <a:miter lim="800000"/>
            <a:headEnd/>
            <a:tailEnd/>
          </a:ln>
        </p:spPr>
      </p:pic>
      <p:sp>
        <p:nvSpPr>
          <p:cNvPr id="15" name="Rounded Rectangle 14"/>
          <p:cNvSpPr/>
          <p:nvPr/>
        </p:nvSpPr>
        <p:spPr bwMode="auto">
          <a:xfrm>
            <a:off x="357188" y="200025"/>
            <a:ext cx="8501062" cy="428625"/>
          </a:xfrm>
          <a:prstGeom prst="roundRect">
            <a:avLst/>
          </a:prstGeom>
          <a:solidFill>
            <a:srgbClr val="00FFFF">
              <a:lumMod val="75000"/>
              <a:alpha val="71000"/>
            </a:srgbClr>
          </a:solidFill>
          <a:ln w="9525" cap="flat" cmpd="sng" algn="ctr">
            <a:solidFill>
              <a:srgbClr val="FFFFFF"/>
            </a:solidFill>
            <a:prstDash val="solid"/>
            <a:round/>
            <a:headEnd type="none" w="med" len="med"/>
            <a:tailEnd type="none" w="med" len="med"/>
          </a:ln>
          <a:effectLst/>
        </p:spPr>
        <p:txBody>
          <a:bodyPr/>
          <a:lstStyle/>
          <a:p>
            <a:pPr fontAlgn="auto">
              <a:spcBef>
                <a:spcPts val="0"/>
              </a:spcBef>
              <a:spcAft>
                <a:spcPts val="0"/>
              </a:spcAft>
              <a:defRPr/>
            </a:pPr>
            <a:endParaRPr lang="en-GB" kern="0">
              <a:solidFill>
                <a:sysClr val="windowText" lastClr="000000"/>
              </a:solidFill>
            </a:endParaRPr>
          </a:p>
        </p:txBody>
      </p:sp>
      <p:sp>
        <p:nvSpPr>
          <p:cNvPr id="16" name="Rectangle 15"/>
          <p:cNvSpPr>
            <a:spLocks noChangeArrowheads="1"/>
          </p:cNvSpPr>
          <p:nvPr/>
        </p:nvSpPr>
        <p:spPr bwMode="auto">
          <a:xfrm>
            <a:off x="470232" y="204973"/>
            <a:ext cx="8316332"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solidFill>
                  <a:prstClr val="white"/>
                </a:solidFill>
                <a:latin typeface="Calibri" panose="020F0502020204030204" pitchFamily="34" charset="0"/>
              </a:rPr>
              <a:t>EEG-driven analysis of the </a:t>
            </a:r>
            <a:r>
              <a:rPr lang="en-GB" sz="2400" kern="0" dirty="0" err="1" smtClean="0">
                <a:solidFill>
                  <a:prstClr val="white"/>
                </a:solidFill>
                <a:latin typeface="Calibri" panose="020F0502020204030204" pitchFamily="34" charset="0"/>
              </a:rPr>
              <a:t>fMRI</a:t>
            </a:r>
            <a:r>
              <a:rPr lang="en-GB" sz="2400" kern="0" dirty="0" smtClean="0">
                <a:solidFill>
                  <a:prstClr val="white"/>
                </a:solidFill>
                <a:latin typeface="Calibri" panose="020F0502020204030204" pitchFamily="34" charset="0"/>
              </a:rPr>
              <a:t> responses to sensory stimulation</a:t>
            </a:r>
            <a:endParaRPr lang="en-GB" sz="2400" kern="0" dirty="0">
              <a:solidFill>
                <a:prstClr val="white"/>
              </a:solidFill>
              <a:latin typeface="Calibri" panose="020F050202020403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g_fmri5.tif"/>
          <p:cNvPicPr>
            <a:picLocks noChangeAspect="1"/>
          </p:cNvPicPr>
          <p:nvPr/>
        </p:nvPicPr>
        <p:blipFill>
          <a:blip r:embed="rId1" cstate="print"/>
          <a:srcRect/>
          <a:stretch>
            <a:fillRect/>
          </a:stretch>
        </p:blipFill>
        <p:spPr bwMode="auto">
          <a:xfrm>
            <a:off x="5262563" y="3683000"/>
            <a:ext cx="3067050" cy="2716213"/>
          </a:xfrm>
          <a:prstGeom prst="rect">
            <a:avLst/>
          </a:prstGeom>
          <a:noFill/>
          <a:ln w="9525">
            <a:noFill/>
            <a:miter lim="800000"/>
            <a:headEnd/>
            <a:tailEnd/>
          </a:ln>
        </p:spPr>
      </p:pic>
      <p:pic>
        <p:nvPicPr>
          <p:cNvPr id="6" name="Picture 5" descr="eeg_fmri3.tif"/>
          <p:cNvPicPr>
            <a:picLocks noChangeAspect="1"/>
          </p:cNvPicPr>
          <p:nvPr/>
        </p:nvPicPr>
        <p:blipFill>
          <a:blip r:embed="rId2" cstate="print"/>
          <a:srcRect/>
          <a:stretch>
            <a:fillRect/>
          </a:stretch>
        </p:blipFill>
        <p:spPr bwMode="auto">
          <a:xfrm>
            <a:off x="700088" y="3276600"/>
            <a:ext cx="4583112" cy="2944813"/>
          </a:xfrm>
          <a:prstGeom prst="rect">
            <a:avLst/>
          </a:prstGeom>
          <a:noFill/>
          <a:ln w="9525">
            <a:noFill/>
            <a:miter lim="800000"/>
            <a:headEnd/>
            <a:tailEnd/>
          </a:ln>
        </p:spPr>
      </p:pic>
      <p:pic>
        <p:nvPicPr>
          <p:cNvPr id="4" name="Picture 3" descr="eeg_fmri1.tif"/>
          <p:cNvPicPr>
            <a:picLocks noChangeAspect="1"/>
          </p:cNvPicPr>
          <p:nvPr/>
        </p:nvPicPr>
        <p:blipFill>
          <a:blip r:embed="rId3" cstate="print"/>
          <a:srcRect/>
          <a:stretch>
            <a:fillRect/>
          </a:stretch>
        </p:blipFill>
        <p:spPr bwMode="auto">
          <a:xfrm>
            <a:off x="841375" y="742950"/>
            <a:ext cx="1997075" cy="2524125"/>
          </a:xfrm>
          <a:prstGeom prst="rect">
            <a:avLst/>
          </a:prstGeom>
          <a:noFill/>
          <a:ln w="9525">
            <a:noFill/>
            <a:miter lim="800000"/>
            <a:headEnd/>
            <a:tailEnd/>
          </a:ln>
        </p:spPr>
      </p:pic>
      <p:pic>
        <p:nvPicPr>
          <p:cNvPr id="7" name="Picture 6" descr="eeg_fmri2.tif"/>
          <p:cNvPicPr>
            <a:picLocks noChangeAspect="1"/>
          </p:cNvPicPr>
          <p:nvPr/>
        </p:nvPicPr>
        <p:blipFill>
          <a:blip r:embed="rId4" cstate="print"/>
          <a:srcRect/>
          <a:stretch>
            <a:fillRect/>
          </a:stretch>
        </p:blipFill>
        <p:spPr bwMode="auto">
          <a:xfrm>
            <a:off x="2771775" y="742950"/>
            <a:ext cx="2511425" cy="2524125"/>
          </a:xfrm>
          <a:prstGeom prst="rect">
            <a:avLst/>
          </a:prstGeom>
          <a:noFill/>
          <a:ln w="9525">
            <a:noFill/>
            <a:miter lim="800000"/>
            <a:headEnd/>
            <a:tailEnd/>
          </a:ln>
        </p:spPr>
      </p:pic>
      <p:pic>
        <p:nvPicPr>
          <p:cNvPr id="9" name="Picture 8" descr="eeg_fmri3.tif"/>
          <p:cNvPicPr>
            <a:picLocks noChangeAspect="1"/>
          </p:cNvPicPr>
          <p:nvPr/>
        </p:nvPicPr>
        <p:blipFill>
          <a:blip r:embed="rId5" cstate="print"/>
          <a:srcRect/>
          <a:stretch>
            <a:fillRect/>
          </a:stretch>
        </p:blipFill>
        <p:spPr bwMode="auto">
          <a:xfrm>
            <a:off x="5262563" y="742950"/>
            <a:ext cx="3074987" cy="2711450"/>
          </a:xfrm>
          <a:prstGeom prst="rect">
            <a:avLst/>
          </a:prstGeom>
          <a:noFill/>
          <a:ln w="9525">
            <a:noFill/>
            <a:miter lim="800000"/>
            <a:headEnd/>
            <a:tailEnd/>
          </a:ln>
        </p:spPr>
      </p:pic>
      <p:grpSp>
        <p:nvGrpSpPr>
          <p:cNvPr id="2" name="Group 19"/>
          <p:cNvGrpSpPr/>
          <p:nvPr/>
        </p:nvGrpSpPr>
        <p:grpSpPr bwMode="auto">
          <a:xfrm>
            <a:off x="0" y="3792538"/>
            <a:ext cx="9144000" cy="2840037"/>
            <a:chOff x="-674" y="3792511"/>
            <a:chExt cx="9144706" cy="2840816"/>
          </a:xfrm>
        </p:grpSpPr>
        <p:sp>
          <p:nvSpPr>
            <p:cNvPr id="11" name="Rectangle 10"/>
            <p:cNvSpPr/>
            <p:nvPr/>
          </p:nvSpPr>
          <p:spPr>
            <a:xfrm>
              <a:off x="-674" y="3792511"/>
              <a:ext cx="9144706" cy="28408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prstClr val="white"/>
                </a:solidFill>
              </a:endParaRPr>
            </a:p>
          </p:txBody>
        </p:sp>
        <p:pic>
          <p:nvPicPr>
            <p:cNvPr id="51210" name="Picture 9" descr="eegfmri_tflep2.tif"/>
            <p:cNvPicPr>
              <a:picLocks noChangeAspect="1"/>
            </p:cNvPicPr>
            <p:nvPr/>
          </p:nvPicPr>
          <p:blipFill>
            <a:blip r:embed="rId6" cstate="print"/>
            <a:srcRect l="1649" t="4271" r="768" b="3543"/>
            <a:stretch>
              <a:fillRect/>
            </a:stretch>
          </p:blipFill>
          <p:spPr bwMode="auto">
            <a:xfrm>
              <a:off x="-674" y="5265384"/>
              <a:ext cx="9073300" cy="1302106"/>
            </a:xfrm>
            <a:prstGeom prst="rect">
              <a:avLst/>
            </a:prstGeom>
            <a:noFill/>
            <a:ln w="9525">
              <a:noFill/>
              <a:miter lim="800000"/>
              <a:headEnd/>
              <a:tailEnd/>
            </a:ln>
          </p:spPr>
        </p:pic>
        <p:pic>
          <p:nvPicPr>
            <p:cNvPr id="51211" name="Picture 12" descr="eegfmri_tflep1.tif"/>
            <p:cNvPicPr>
              <a:picLocks noChangeAspect="1"/>
            </p:cNvPicPr>
            <p:nvPr/>
          </p:nvPicPr>
          <p:blipFill>
            <a:blip r:embed="rId7" cstate="print"/>
            <a:srcRect l="2316" r="59531" b="28484"/>
            <a:stretch>
              <a:fillRect/>
            </a:stretch>
          </p:blipFill>
          <p:spPr bwMode="auto">
            <a:xfrm>
              <a:off x="6337841" y="3942408"/>
              <a:ext cx="2026669" cy="1274650"/>
            </a:xfrm>
            <a:prstGeom prst="rect">
              <a:avLst/>
            </a:prstGeom>
            <a:noFill/>
            <a:ln w="9525">
              <a:noFill/>
              <a:miter lim="800000"/>
              <a:headEnd/>
              <a:tailEnd/>
            </a:ln>
          </p:spPr>
        </p:pic>
        <p:pic>
          <p:nvPicPr>
            <p:cNvPr id="51212" name="Picture 13" descr="eegfmri_tflep1.tif"/>
            <p:cNvPicPr>
              <a:picLocks noChangeAspect="1"/>
            </p:cNvPicPr>
            <p:nvPr/>
          </p:nvPicPr>
          <p:blipFill>
            <a:blip r:embed="rId8" cstate="print"/>
            <a:srcRect l="29807" t="74023" r="54799" b="8751"/>
            <a:stretch>
              <a:fillRect/>
            </a:stretch>
          </p:blipFill>
          <p:spPr bwMode="auto">
            <a:xfrm rot="-5400000">
              <a:off x="8085220" y="4351583"/>
              <a:ext cx="987552" cy="370775"/>
            </a:xfrm>
            <a:prstGeom prst="rect">
              <a:avLst/>
            </a:prstGeom>
            <a:noFill/>
            <a:ln w="9525">
              <a:noFill/>
              <a:miter lim="800000"/>
              <a:headEnd/>
              <a:tailEnd/>
            </a:ln>
          </p:spPr>
        </p:pic>
        <p:sp>
          <p:nvSpPr>
            <p:cNvPr id="15" name="TextBox 14"/>
            <p:cNvSpPr txBox="1"/>
            <p:nvPr/>
          </p:nvSpPr>
          <p:spPr>
            <a:xfrm>
              <a:off x="5985990" y="3989544"/>
              <a:ext cx="353943" cy="954749"/>
            </a:xfrm>
            <a:prstGeom prst="rect">
              <a:avLst/>
            </a:prstGeom>
            <a:noFill/>
          </p:spPr>
          <p:txBody>
            <a:bodyPr vert="vert270" wrap="none">
              <a:spAutoFit/>
            </a:bodyPr>
            <a:lstStyle/>
            <a:p>
              <a:pPr fontAlgn="auto">
                <a:spcBef>
                  <a:spcPts val="0"/>
                </a:spcBef>
                <a:spcAft>
                  <a:spcPts val="0"/>
                </a:spcAft>
                <a:defRPr/>
              </a:pPr>
              <a:r>
                <a:rPr lang="en-GB" sz="1100" dirty="0">
                  <a:solidFill>
                    <a:prstClr val="white"/>
                  </a:solidFill>
                  <a:latin typeface="Calibri" panose="020F0502020204030204"/>
                </a:rPr>
                <a:t>Frequency (Hz)</a:t>
              </a:r>
              <a:endParaRPr lang="en-GB" sz="1100" dirty="0">
                <a:solidFill>
                  <a:prstClr val="white"/>
                </a:solidFill>
                <a:latin typeface="Calibri" panose="020F0502020204030204"/>
              </a:endParaRPr>
            </a:p>
          </p:txBody>
        </p:sp>
        <p:sp>
          <p:nvSpPr>
            <p:cNvPr id="51214" name="TextBox 15"/>
            <p:cNvSpPr txBox="1">
              <a:spLocks noChangeArrowheads="1"/>
            </p:cNvSpPr>
            <p:nvPr/>
          </p:nvSpPr>
          <p:spPr bwMode="auto">
            <a:xfrm>
              <a:off x="7191229" y="5149284"/>
              <a:ext cx="641522" cy="261610"/>
            </a:xfrm>
            <a:prstGeom prst="rect">
              <a:avLst/>
            </a:prstGeom>
            <a:noFill/>
            <a:ln w="9525">
              <a:noFill/>
              <a:miter lim="800000"/>
            </a:ln>
          </p:spPr>
          <p:txBody>
            <a:bodyPr wrap="none">
              <a:spAutoFit/>
            </a:bodyPr>
            <a:lstStyle/>
            <a:p>
              <a:r>
                <a:rPr lang="en-GB" sz="1100">
                  <a:solidFill>
                    <a:prstClr val="white"/>
                  </a:solidFill>
                  <a:latin typeface="Calibri" panose="020F0502020204030204" pitchFamily="34" charset="0"/>
                </a:rPr>
                <a:t>Time (s)</a:t>
              </a:r>
              <a:endParaRPr lang="en-GB" sz="1100">
                <a:solidFill>
                  <a:prstClr val="white"/>
                </a:solidFill>
                <a:latin typeface="Calibri" panose="020F0502020204030204" pitchFamily="34" charset="0"/>
              </a:endParaRPr>
            </a:p>
          </p:txBody>
        </p:sp>
      </p:grpSp>
      <p:sp>
        <p:nvSpPr>
          <p:cNvPr id="16" name="Rounded Rectangle 15"/>
          <p:cNvSpPr/>
          <p:nvPr/>
        </p:nvSpPr>
        <p:spPr bwMode="auto">
          <a:xfrm>
            <a:off x="357188" y="200025"/>
            <a:ext cx="8501062" cy="428625"/>
          </a:xfrm>
          <a:prstGeom prst="roundRect">
            <a:avLst/>
          </a:prstGeom>
          <a:solidFill>
            <a:srgbClr val="00FFFF">
              <a:lumMod val="75000"/>
              <a:alpha val="71000"/>
            </a:srgbClr>
          </a:solidFill>
          <a:ln w="9525" cap="flat" cmpd="sng" algn="ctr">
            <a:solidFill>
              <a:srgbClr val="FFFFFF"/>
            </a:solidFill>
            <a:prstDash val="solid"/>
            <a:round/>
            <a:headEnd type="none" w="med" len="med"/>
            <a:tailEnd type="none" w="med" len="med"/>
          </a:ln>
          <a:effectLst/>
        </p:spPr>
        <p:txBody>
          <a:bodyPr/>
          <a:lstStyle/>
          <a:p>
            <a:pPr fontAlgn="auto">
              <a:spcBef>
                <a:spcPts val="0"/>
              </a:spcBef>
              <a:spcAft>
                <a:spcPts val="0"/>
              </a:spcAft>
              <a:defRPr/>
            </a:pPr>
            <a:endParaRPr lang="en-GB" kern="0">
              <a:solidFill>
                <a:sysClr val="windowText" lastClr="000000"/>
              </a:solidFill>
            </a:endParaRPr>
          </a:p>
        </p:txBody>
      </p:sp>
      <p:sp>
        <p:nvSpPr>
          <p:cNvPr id="17" name="Rectangle 16"/>
          <p:cNvSpPr>
            <a:spLocks noChangeArrowheads="1"/>
          </p:cNvSpPr>
          <p:nvPr/>
        </p:nvSpPr>
        <p:spPr bwMode="auto">
          <a:xfrm>
            <a:off x="470232" y="204973"/>
            <a:ext cx="8316332" cy="47838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smtClean="0">
                <a:solidFill>
                  <a:prstClr val="white"/>
                </a:solidFill>
                <a:latin typeface="Calibri" panose="020F0502020204030204" pitchFamily="34" charset="0"/>
              </a:rPr>
              <a:t>EEG-driven analysis of the </a:t>
            </a:r>
            <a:r>
              <a:rPr lang="en-GB" sz="2400" kern="0" dirty="0" err="1" smtClean="0">
                <a:solidFill>
                  <a:prstClr val="white"/>
                </a:solidFill>
                <a:latin typeface="Calibri" panose="020F0502020204030204" pitchFamily="34" charset="0"/>
              </a:rPr>
              <a:t>fMRI</a:t>
            </a:r>
            <a:r>
              <a:rPr lang="en-GB" sz="2400" kern="0" dirty="0" smtClean="0">
                <a:solidFill>
                  <a:prstClr val="white"/>
                </a:solidFill>
                <a:latin typeface="Calibri" panose="020F0502020204030204" pitchFamily="34" charset="0"/>
              </a:rPr>
              <a:t> responses to sensory stimulation</a:t>
            </a:r>
            <a:endParaRPr lang="en-GB" sz="2400" kern="0" dirty="0">
              <a:solidFill>
                <a:prstClr val="white"/>
              </a:solidFill>
              <a:latin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64" presetClass="path" presetSubtype="0" accel="50000" decel="50000" fill="hold" nodeType="withEffect">
                                  <p:stCondLst>
                                    <p:cond delay="0"/>
                                  </p:stCondLst>
                                  <p:childTnLst>
                                    <p:animMotion origin="layout" path="M -3.33333E-6 -6.93642E-7 L -3.33333E-6 -0.39607 " pathEditMode="relative" rAng="0" ptsTypes="AA">
                                      <p:cBhvr>
                                        <p:cTn id="25" dur="1000" fill="hold"/>
                                        <p:tgtEl>
                                          <p:spTgt spid="6"/>
                                        </p:tgtEl>
                                        <p:attrNameLst>
                                          <p:attrName>ppt_x</p:attrName>
                                          <p:attrName>ppt_y</p:attrName>
                                        </p:attrNameLst>
                                      </p:cBhvr>
                                      <p:rCtr x="0" y="-198"/>
                                    </p:animMotion>
                                  </p:childTnLst>
                                </p:cTn>
                              </p:par>
                              <p:par>
                                <p:cTn id="26" presetID="64" presetClass="path" presetSubtype="0" accel="50000" decel="50000" fill="hold" nodeType="withEffect">
                                  <p:stCondLst>
                                    <p:cond delay="0"/>
                                  </p:stCondLst>
                                  <p:childTnLst>
                                    <p:animMotion origin="layout" path="M 8.33333E-7 -4.04624E-6 L 8.33333E-7 -0.3963 " pathEditMode="relative" rAng="0" ptsTypes="AA">
                                      <p:cBhvr>
                                        <p:cTn id="27" dur="1000" fill="hold"/>
                                        <p:tgtEl>
                                          <p:spTgt spid="5"/>
                                        </p:tgtEl>
                                        <p:attrNameLst>
                                          <p:attrName>ppt_x</p:attrName>
                                          <p:attrName>ppt_y</p:attrName>
                                        </p:attrNameLst>
                                      </p:cBhvr>
                                      <p:rCtr x="0" y="-198"/>
                                    </p:animMotion>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1" cstate="print"/>
          <a:srcRect/>
          <a:stretch>
            <a:fillRect/>
          </a:stretch>
        </p:blipFill>
        <p:spPr bwMode="auto">
          <a:xfrm>
            <a:off x="863600" y="1079500"/>
            <a:ext cx="7500938" cy="5100638"/>
          </a:xfrm>
          <a:prstGeom prst="rect">
            <a:avLst/>
          </a:prstGeom>
          <a:noFill/>
          <a:ln w="9525">
            <a:noFill/>
            <a:miter lim="800000"/>
            <a:headEnd/>
            <a:tailEnd/>
          </a:ln>
        </p:spPr>
      </p:pic>
      <p:pic>
        <p:nvPicPr>
          <p:cNvPr id="1029" name="Picture 5"/>
          <p:cNvPicPr>
            <a:picLocks noChangeAspect="1" noChangeArrowheads="1"/>
          </p:cNvPicPr>
          <p:nvPr/>
        </p:nvPicPr>
        <p:blipFill>
          <a:blip r:embed="rId2" cstate="print"/>
          <a:srcRect/>
          <a:stretch>
            <a:fillRect/>
          </a:stretch>
        </p:blipFill>
        <p:spPr bwMode="auto">
          <a:xfrm>
            <a:off x="863600" y="1079500"/>
            <a:ext cx="7500938" cy="5100638"/>
          </a:xfrm>
          <a:prstGeom prst="rect">
            <a:avLst/>
          </a:prstGeom>
          <a:noFill/>
          <a:ln w="9525">
            <a:noFill/>
            <a:miter lim="800000"/>
            <a:headEnd/>
            <a:tailEnd/>
          </a:ln>
        </p:spPr>
      </p:pic>
      <p:pic>
        <p:nvPicPr>
          <p:cNvPr id="1030" name="Picture 6"/>
          <p:cNvPicPr>
            <a:picLocks noChangeAspect="1" noChangeArrowheads="1"/>
          </p:cNvPicPr>
          <p:nvPr/>
        </p:nvPicPr>
        <p:blipFill>
          <a:blip r:embed="rId3" cstate="print"/>
          <a:srcRect/>
          <a:stretch>
            <a:fillRect/>
          </a:stretch>
        </p:blipFill>
        <p:spPr bwMode="auto">
          <a:xfrm>
            <a:off x="863600" y="1079500"/>
            <a:ext cx="7500938" cy="5100638"/>
          </a:xfrm>
          <a:prstGeom prst="rect">
            <a:avLst/>
          </a:prstGeom>
          <a:noFill/>
          <a:ln w="9525">
            <a:noFill/>
            <a:miter lim="800000"/>
            <a:headEnd/>
            <a:tailEnd/>
          </a:ln>
        </p:spPr>
      </p:pic>
      <p:pic>
        <p:nvPicPr>
          <p:cNvPr id="1031" name="Picture 7"/>
          <p:cNvPicPr>
            <a:picLocks noChangeAspect="1" noChangeArrowheads="1"/>
          </p:cNvPicPr>
          <p:nvPr/>
        </p:nvPicPr>
        <p:blipFill>
          <a:blip r:embed="rId4" cstate="print"/>
          <a:srcRect/>
          <a:stretch>
            <a:fillRect/>
          </a:stretch>
        </p:blipFill>
        <p:spPr bwMode="auto">
          <a:xfrm>
            <a:off x="863600" y="1079500"/>
            <a:ext cx="7500938" cy="5100638"/>
          </a:xfrm>
          <a:prstGeom prst="rect">
            <a:avLst/>
          </a:prstGeom>
          <a:noFill/>
          <a:ln w="9525">
            <a:noFill/>
            <a:miter lim="800000"/>
            <a:headEnd/>
            <a:tailEnd/>
          </a:ln>
        </p:spPr>
      </p:pic>
      <p:pic>
        <p:nvPicPr>
          <p:cNvPr id="1037" name="Picture 13"/>
          <p:cNvPicPr>
            <a:picLocks noChangeAspect="1" noChangeArrowheads="1"/>
          </p:cNvPicPr>
          <p:nvPr/>
        </p:nvPicPr>
        <p:blipFill>
          <a:blip r:embed="rId5" cstate="print"/>
          <a:srcRect/>
          <a:stretch>
            <a:fillRect/>
          </a:stretch>
        </p:blipFill>
        <p:spPr bwMode="auto">
          <a:xfrm>
            <a:off x="863600" y="1079500"/>
            <a:ext cx="7500938" cy="5100638"/>
          </a:xfrm>
          <a:prstGeom prst="rect">
            <a:avLst/>
          </a:prstGeom>
          <a:noFill/>
          <a:ln w="9525">
            <a:noFill/>
            <a:miter lim="800000"/>
            <a:headEnd/>
            <a:tailEnd/>
          </a:ln>
        </p:spPr>
      </p:pic>
      <p:pic>
        <p:nvPicPr>
          <p:cNvPr id="11" name="Picture 7"/>
          <p:cNvPicPr>
            <a:picLocks noChangeAspect="1" noChangeArrowheads="1"/>
          </p:cNvPicPr>
          <p:nvPr/>
        </p:nvPicPr>
        <p:blipFill>
          <a:blip r:embed="rId4" cstate="print"/>
          <a:srcRect/>
          <a:stretch>
            <a:fillRect/>
          </a:stretch>
        </p:blipFill>
        <p:spPr bwMode="auto">
          <a:xfrm>
            <a:off x="863600" y="1079500"/>
            <a:ext cx="7500938" cy="5100638"/>
          </a:xfrm>
          <a:prstGeom prst="rect">
            <a:avLst/>
          </a:prstGeom>
          <a:noFill/>
          <a:ln w="9525">
            <a:noFill/>
            <a:miter lim="800000"/>
            <a:headEnd/>
            <a:tailEnd/>
          </a:ln>
        </p:spPr>
      </p:pic>
      <p:pic>
        <p:nvPicPr>
          <p:cNvPr id="1032" name="Picture 8"/>
          <p:cNvPicPr>
            <a:picLocks noChangeAspect="1" noChangeArrowheads="1"/>
          </p:cNvPicPr>
          <p:nvPr/>
        </p:nvPicPr>
        <p:blipFill>
          <a:blip r:embed="rId6" cstate="print"/>
          <a:srcRect/>
          <a:stretch>
            <a:fillRect/>
          </a:stretch>
        </p:blipFill>
        <p:spPr bwMode="auto">
          <a:xfrm>
            <a:off x="863600" y="1079500"/>
            <a:ext cx="7500938" cy="5100638"/>
          </a:xfrm>
          <a:prstGeom prst="rect">
            <a:avLst/>
          </a:prstGeom>
          <a:noFill/>
          <a:ln w="9525">
            <a:noFill/>
            <a:miter lim="800000"/>
            <a:headEnd/>
            <a:tailEnd/>
          </a:ln>
        </p:spPr>
      </p:pic>
      <p:sp>
        <p:nvSpPr>
          <p:cNvPr id="24" name="Oval 23"/>
          <p:cNvSpPr/>
          <p:nvPr/>
        </p:nvSpPr>
        <p:spPr>
          <a:xfrm rot="10800000">
            <a:off x="4545105" y="4795145"/>
            <a:ext cx="71438" cy="107157"/>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5" name="Oval 24"/>
          <p:cNvSpPr/>
          <p:nvPr/>
        </p:nvSpPr>
        <p:spPr>
          <a:xfrm rot="10800000">
            <a:off x="4554071" y="4795145"/>
            <a:ext cx="71438" cy="107157"/>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 name="Rounded Rectangle 11"/>
          <p:cNvSpPr/>
          <p:nvPr/>
        </p:nvSpPr>
        <p:spPr bwMode="auto">
          <a:xfrm>
            <a:off x="357188" y="200025"/>
            <a:ext cx="8501062" cy="428625"/>
          </a:xfrm>
          <a:prstGeom prst="roundRect">
            <a:avLst/>
          </a:prstGeom>
          <a:solidFill>
            <a:srgbClr val="00FFFF">
              <a:lumMod val="75000"/>
              <a:alpha val="71000"/>
            </a:srgbClr>
          </a:solidFill>
          <a:ln w="9525" cap="flat" cmpd="sng" algn="ctr">
            <a:solidFill>
              <a:srgbClr val="FFFFFF"/>
            </a:solidFill>
            <a:prstDash val="solid"/>
            <a:round/>
            <a:headEnd type="none" w="med" len="med"/>
            <a:tailEnd type="none" w="med" len="med"/>
          </a:ln>
          <a:effectLst/>
        </p:spPr>
        <p:txBody>
          <a:bodyPr/>
          <a:lstStyle/>
          <a:p>
            <a:pPr>
              <a:defRPr/>
            </a:pPr>
            <a:endParaRPr lang="en-GB" b="1" kern="0">
              <a:solidFill>
                <a:schemeClr val="bg1"/>
              </a:solidFill>
              <a:latin typeface="Arial" panose="020B0604020202020204" pitchFamily="34" charset="0"/>
            </a:endParaRPr>
          </a:p>
        </p:txBody>
      </p:sp>
      <p:sp>
        <p:nvSpPr>
          <p:cNvPr id="13" name="Rectangle 12"/>
          <p:cNvSpPr>
            <a:spLocks noChangeArrowheads="1"/>
          </p:cNvSpPr>
          <p:nvPr/>
        </p:nvSpPr>
        <p:spPr bwMode="auto">
          <a:xfrm>
            <a:off x="2357438" y="185738"/>
            <a:ext cx="4565650"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solidFill>
                  <a:schemeClr val="bg1"/>
                </a:solidFill>
                <a:latin typeface="Calibri" panose="020F0502020204030204" pitchFamily="34" charset="0"/>
              </a:rPr>
              <a:t>basics of cortical electrophysiology</a:t>
            </a:r>
            <a:endParaRPr lang="en-GB" sz="2400" kern="0" dirty="0">
              <a:solidFill>
                <a:schemeClr val="bg1"/>
              </a:solidFill>
              <a:latin typeface="Calibri" panose="020F050202020403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2.22222E-6 3.7037E-7 L -0.00278 -0.29491 " pathEditMode="relative" rAng="0" ptsTypes="AA">
                                      <p:cBhvr>
                                        <p:cTn id="14" dur="2000" fill="hold"/>
                                        <p:tgtEl>
                                          <p:spTgt spid="24"/>
                                        </p:tgtEl>
                                        <p:attrNameLst>
                                          <p:attrName>ppt_x</p:attrName>
                                          <p:attrName>ppt_y</p:attrName>
                                        </p:attrNameLst>
                                      </p:cBhvr>
                                    </p:animMotion>
                                  </p:childTnLst>
                                </p:cTn>
                              </p:par>
                              <p:par>
                                <p:cTn id="15" presetID="22" presetClass="entr" presetSubtype="8"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wipe(left)">
                                      <p:cBhvr>
                                        <p:cTn id="17" dur="10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24"/>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103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nodeType="clickEffect">
                                  <p:stCondLst>
                                    <p:cond delay="0"/>
                                  </p:stCondLst>
                                  <p:childTnLst>
                                    <p:animMotion origin="layout" path="M 2.22222E-6 3.7037E-7 L -0.00278 -0.29491 " pathEditMode="relative" rAng="0" ptsTypes="AA">
                                      <p:cBhvr>
                                        <p:cTn id="33" dur="2000" fill="hold"/>
                                        <p:tgtEl>
                                          <p:spTgt spid="25"/>
                                        </p:tgtEl>
                                        <p:attrNameLst>
                                          <p:attrName>ppt_x</p:attrName>
                                          <p:attrName>ppt_y</p:attrName>
                                        </p:attrNameLst>
                                      </p:cBhvr>
                                    </p:animMotion>
                                  </p:childTnLst>
                                </p:cTn>
                              </p:par>
                              <p:par>
                                <p:cTn id="34" presetID="22" presetClass="entr" presetSubtype="8"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1000"/>
                                        <p:tgtEl>
                                          <p:spTgt spid="11"/>
                                        </p:tgtEl>
                                      </p:cBhvr>
                                    </p:animEffect>
                                  </p:childTnLst>
                                </p:cTn>
                              </p:par>
                              <p:par>
                                <p:cTn id="37" presetID="22" presetClass="entr" presetSubtype="8" fill="hold" nodeType="withEffect">
                                  <p:stCondLst>
                                    <p:cond delay="0"/>
                                  </p:stCondLst>
                                  <p:childTnLst>
                                    <p:set>
                                      <p:cBhvr>
                                        <p:cTn id="38" dur="1" fill="hold">
                                          <p:stCondLst>
                                            <p:cond delay="0"/>
                                          </p:stCondLst>
                                        </p:cTn>
                                        <p:tgtEl>
                                          <p:spTgt spid="1032"/>
                                        </p:tgtEl>
                                        <p:attrNameLst>
                                          <p:attrName>style.visibility</p:attrName>
                                        </p:attrNameLst>
                                      </p:cBhvr>
                                      <p:to>
                                        <p:strVal val="visible"/>
                                      </p:to>
                                    </p:set>
                                    <p:animEffect transition="in" filter="wipe(left)">
                                      <p:cBhvr>
                                        <p:cTn id="39"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1" cstate="print"/>
          <a:srcRect/>
          <a:stretch>
            <a:fillRect/>
          </a:stretch>
        </p:blipFill>
        <p:spPr bwMode="auto">
          <a:xfrm>
            <a:off x="863600" y="1079500"/>
            <a:ext cx="7500938" cy="5100638"/>
          </a:xfrm>
          <a:prstGeom prst="rect">
            <a:avLst/>
          </a:prstGeom>
          <a:noFill/>
          <a:ln w="9525">
            <a:noFill/>
            <a:miter lim="800000"/>
            <a:headEnd/>
            <a:tailEnd/>
          </a:ln>
        </p:spPr>
      </p:pic>
      <p:pic>
        <p:nvPicPr>
          <p:cNvPr id="4100" name="Picture 4"/>
          <p:cNvPicPr>
            <a:picLocks noChangeAspect="1" noChangeArrowheads="1"/>
          </p:cNvPicPr>
          <p:nvPr/>
        </p:nvPicPr>
        <p:blipFill>
          <a:blip r:embed="rId2" cstate="print"/>
          <a:srcRect/>
          <a:stretch>
            <a:fillRect/>
          </a:stretch>
        </p:blipFill>
        <p:spPr bwMode="auto">
          <a:xfrm>
            <a:off x="863600" y="1079500"/>
            <a:ext cx="7500938" cy="5100638"/>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a:stretch>
            <a:fillRect/>
          </a:stretch>
        </p:blipFill>
        <p:spPr bwMode="auto">
          <a:xfrm>
            <a:off x="863600" y="1079500"/>
            <a:ext cx="7500938" cy="5100638"/>
          </a:xfrm>
          <a:prstGeom prst="rect">
            <a:avLst/>
          </a:prstGeom>
          <a:noFill/>
          <a:ln w="9525">
            <a:noFill/>
            <a:miter lim="800000"/>
            <a:headEnd/>
            <a:tailEnd/>
          </a:ln>
        </p:spPr>
      </p:pic>
      <p:pic>
        <p:nvPicPr>
          <p:cNvPr id="4103" name="Picture 7"/>
          <p:cNvPicPr>
            <a:picLocks noChangeAspect="1" noChangeArrowheads="1"/>
          </p:cNvPicPr>
          <p:nvPr/>
        </p:nvPicPr>
        <p:blipFill>
          <a:blip r:embed="rId4" cstate="print"/>
          <a:srcRect/>
          <a:stretch>
            <a:fillRect/>
          </a:stretch>
        </p:blipFill>
        <p:spPr bwMode="auto">
          <a:xfrm>
            <a:off x="863600" y="1079500"/>
            <a:ext cx="7500938" cy="5100638"/>
          </a:xfrm>
          <a:prstGeom prst="rect">
            <a:avLst/>
          </a:prstGeom>
          <a:noFill/>
          <a:ln w="9525">
            <a:noFill/>
            <a:miter lim="800000"/>
            <a:headEnd/>
            <a:tailEnd/>
          </a:ln>
        </p:spPr>
      </p:pic>
      <p:sp>
        <p:nvSpPr>
          <p:cNvPr id="7" name="Rounded Rectangle 6"/>
          <p:cNvSpPr/>
          <p:nvPr/>
        </p:nvSpPr>
        <p:spPr bwMode="auto">
          <a:xfrm>
            <a:off x="357188" y="200025"/>
            <a:ext cx="8501062" cy="428625"/>
          </a:xfrm>
          <a:prstGeom prst="roundRect">
            <a:avLst/>
          </a:prstGeom>
          <a:solidFill>
            <a:srgbClr val="00FFFF">
              <a:lumMod val="75000"/>
              <a:alpha val="71000"/>
            </a:srgbClr>
          </a:solidFill>
          <a:ln w="9525" cap="flat" cmpd="sng" algn="ctr">
            <a:solidFill>
              <a:srgbClr val="FFFFFF"/>
            </a:solidFill>
            <a:prstDash val="solid"/>
            <a:round/>
            <a:headEnd type="none" w="med" len="med"/>
            <a:tailEnd type="none" w="med" len="med"/>
          </a:ln>
          <a:effectLst/>
        </p:spPr>
        <p:txBody>
          <a:bodyPr/>
          <a:lstStyle/>
          <a:p>
            <a:pPr>
              <a:defRPr/>
            </a:pPr>
            <a:endParaRPr lang="en-GB" b="1" kern="0">
              <a:solidFill>
                <a:schemeClr val="bg1"/>
              </a:solidFill>
              <a:latin typeface="Arial" panose="020B0604020202020204" pitchFamily="34" charset="0"/>
            </a:endParaRPr>
          </a:p>
        </p:txBody>
      </p:sp>
      <p:sp>
        <p:nvSpPr>
          <p:cNvPr id="8" name="Rectangle 7"/>
          <p:cNvSpPr>
            <a:spLocks noChangeArrowheads="1"/>
          </p:cNvSpPr>
          <p:nvPr/>
        </p:nvSpPr>
        <p:spPr bwMode="auto">
          <a:xfrm>
            <a:off x="3190875" y="185738"/>
            <a:ext cx="2738438"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solidFill>
                  <a:schemeClr val="bg1"/>
                </a:solidFill>
                <a:latin typeface="Calibri" panose="020F0502020204030204" pitchFamily="34" charset="0"/>
              </a:rPr>
              <a:t>cortical architecture</a:t>
            </a:r>
            <a:endParaRPr lang="en-GB" sz="2400" kern="0" dirty="0">
              <a:solidFill>
                <a:schemeClr val="bg1"/>
              </a:solidFill>
              <a:latin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1" cstate="print"/>
          <a:srcRect/>
          <a:stretch>
            <a:fillRect/>
          </a:stretch>
        </p:blipFill>
        <p:spPr bwMode="auto">
          <a:xfrm>
            <a:off x="863600" y="1079500"/>
            <a:ext cx="7500938" cy="5100638"/>
          </a:xfrm>
          <a:prstGeom prst="rect">
            <a:avLst/>
          </a:prstGeom>
          <a:noFill/>
          <a:ln w="9525">
            <a:noFill/>
            <a:miter lim="800000"/>
            <a:headEnd/>
            <a:tailEnd/>
          </a:ln>
        </p:spPr>
      </p:pic>
      <p:pic>
        <p:nvPicPr>
          <p:cNvPr id="6" name="Picture 7"/>
          <p:cNvPicPr>
            <a:picLocks noChangeAspect="1" noChangeArrowheads="1"/>
          </p:cNvPicPr>
          <p:nvPr/>
        </p:nvPicPr>
        <p:blipFill>
          <a:blip r:embed="rId2" cstate="print"/>
          <a:srcRect/>
          <a:stretch>
            <a:fillRect/>
          </a:stretch>
        </p:blipFill>
        <p:spPr bwMode="auto">
          <a:xfrm>
            <a:off x="2571750" y="2327275"/>
            <a:ext cx="2249488" cy="1530350"/>
          </a:xfrm>
          <a:prstGeom prst="rect">
            <a:avLst/>
          </a:prstGeom>
          <a:noFill/>
          <a:ln w="9525">
            <a:noFill/>
            <a:miter lim="800000"/>
            <a:headEnd/>
            <a:tailEnd/>
          </a:ln>
        </p:spPr>
      </p:pic>
      <p:pic>
        <p:nvPicPr>
          <p:cNvPr id="7" name="Picture 7"/>
          <p:cNvPicPr>
            <a:picLocks noChangeAspect="1" noChangeArrowheads="1"/>
          </p:cNvPicPr>
          <p:nvPr/>
        </p:nvPicPr>
        <p:blipFill>
          <a:blip r:embed="rId2" cstate="print"/>
          <a:srcRect/>
          <a:stretch>
            <a:fillRect/>
          </a:stretch>
        </p:blipFill>
        <p:spPr bwMode="auto">
          <a:xfrm>
            <a:off x="4394200" y="2327275"/>
            <a:ext cx="2249488" cy="1530350"/>
          </a:xfrm>
          <a:prstGeom prst="rect">
            <a:avLst/>
          </a:prstGeom>
          <a:noFill/>
          <a:ln w="9525">
            <a:noFill/>
            <a:miter lim="800000"/>
            <a:headEnd/>
            <a:tailEnd/>
          </a:ln>
        </p:spPr>
      </p:pic>
      <p:pic>
        <p:nvPicPr>
          <p:cNvPr id="8" name="Picture 7"/>
          <p:cNvPicPr>
            <a:picLocks noChangeAspect="1" noChangeArrowheads="1"/>
          </p:cNvPicPr>
          <p:nvPr/>
        </p:nvPicPr>
        <p:blipFill>
          <a:blip r:embed="rId2" cstate="print"/>
          <a:srcRect/>
          <a:stretch>
            <a:fillRect/>
          </a:stretch>
        </p:blipFill>
        <p:spPr bwMode="auto">
          <a:xfrm>
            <a:off x="6323013" y="2327275"/>
            <a:ext cx="2249487" cy="1530350"/>
          </a:xfrm>
          <a:prstGeom prst="rect">
            <a:avLst/>
          </a:prstGeom>
          <a:noFill/>
          <a:ln w="9525">
            <a:noFill/>
            <a:miter lim="800000"/>
            <a:headEnd/>
            <a:tailEnd/>
          </a:ln>
        </p:spPr>
      </p:pic>
      <p:grpSp>
        <p:nvGrpSpPr>
          <p:cNvPr id="2" name="Group 67"/>
          <p:cNvGrpSpPr/>
          <p:nvPr/>
        </p:nvGrpSpPr>
        <p:grpSpPr bwMode="auto">
          <a:xfrm>
            <a:off x="398463" y="1997075"/>
            <a:ext cx="8231187" cy="566738"/>
            <a:chOff x="398834" y="1997491"/>
            <a:chExt cx="8230179" cy="566977"/>
          </a:xfrm>
        </p:grpSpPr>
        <p:grpSp>
          <p:nvGrpSpPr>
            <p:cNvPr id="3" name="Group 46"/>
            <p:cNvGrpSpPr/>
            <p:nvPr/>
          </p:nvGrpSpPr>
          <p:grpSpPr bwMode="auto">
            <a:xfrm>
              <a:off x="398834" y="1997491"/>
              <a:ext cx="8230179" cy="566977"/>
              <a:chOff x="398834" y="1997491"/>
              <a:chExt cx="8230179" cy="566977"/>
            </a:xfrm>
          </p:grpSpPr>
          <p:sp>
            <p:nvSpPr>
              <p:cNvPr id="25" name="Freeform 24"/>
              <p:cNvSpPr/>
              <p:nvPr/>
            </p:nvSpPr>
            <p:spPr>
              <a:xfrm>
                <a:off x="398834" y="2489824"/>
                <a:ext cx="8200021" cy="74644"/>
              </a:xfrm>
              <a:custGeom>
                <a:avLst/>
                <a:gdLst>
                  <a:gd name="connsiteX0" fmla="*/ 0 w 8200417"/>
                  <a:gd name="connsiteY0" fmla="*/ 38910 h 38910"/>
                  <a:gd name="connsiteX1" fmla="*/ 8200417 w 8200417"/>
                  <a:gd name="connsiteY1" fmla="*/ 0 h 38910"/>
                  <a:gd name="connsiteX2" fmla="*/ 8200417 w 8200417"/>
                  <a:gd name="connsiteY2" fmla="*/ 0 h 38910"/>
                  <a:gd name="connsiteX0-1" fmla="*/ 0 w 8200417"/>
                  <a:gd name="connsiteY0-2" fmla="*/ 38910 h 38910"/>
                  <a:gd name="connsiteX1-3" fmla="*/ 5077838 w 8200417"/>
                  <a:gd name="connsiteY1-4" fmla="*/ 0 h 38910"/>
                  <a:gd name="connsiteX2-5" fmla="*/ 8200417 w 8200417"/>
                  <a:gd name="connsiteY2-6" fmla="*/ 0 h 38910"/>
                  <a:gd name="connsiteX3" fmla="*/ 8200417 w 8200417"/>
                  <a:gd name="connsiteY3" fmla="*/ 0 h 38910"/>
                  <a:gd name="connsiteX0-7" fmla="*/ 0 w 8200417"/>
                  <a:gd name="connsiteY0-8" fmla="*/ 38910 h 119677"/>
                  <a:gd name="connsiteX1-9" fmla="*/ 5077838 w 8200417"/>
                  <a:gd name="connsiteY1-10" fmla="*/ 0 h 119677"/>
                  <a:gd name="connsiteX2-11" fmla="*/ 8200417 w 8200417"/>
                  <a:gd name="connsiteY2-12" fmla="*/ 0 h 119677"/>
                  <a:gd name="connsiteX3-13" fmla="*/ 8200417 w 8200417"/>
                  <a:gd name="connsiteY3-14" fmla="*/ 0 h 119677"/>
                  <a:gd name="connsiteX0-15" fmla="*/ 0 w 8200417"/>
                  <a:gd name="connsiteY0-16" fmla="*/ 194850 h 275617"/>
                  <a:gd name="connsiteX1-17" fmla="*/ 5077838 w 8200417"/>
                  <a:gd name="connsiteY1-18" fmla="*/ 155940 h 275617"/>
                  <a:gd name="connsiteX2-19" fmla="*/ 8200417 w 8200417"/>
                  <a:gd name="connsiteY2-20" fmla="*/ 155940 h 275617"/>
                  <a:gd name="connsiteX3-21" fmla="*/ 8200417 w 8200417"/>
                  <a:gd name="connsiteY3-22" fmla="*/ 155940 h 275617"/>
                  <a:gd name="connsiteX0-23" fmla="*/ 0 w 8200417"/>
                  <a:gd name="connsiteY0-24" fmla="*/ 38910 h 119677"/>
                  <a:gd name="connsiteX1-25" fmla="*/ 5077838 w 8200417"/>
                  <a:gd name="connsiteY1-26" fmla="*/ 0 h 119677"/>
                  <a:gd name="connsiteX2-27" fmla="*/ 8200417 w 8200417"/>
                  <a:gd name="connsiteY2-28" fmla="*/ 0 h 119677"/>
                  <a:gd name="connsiteX3-29" fmla="*/ 8200417 w 8200417"/>
                  <a:gd name="connsiteY3-30" fmla="*/ 0 h 119677"/>
                  <a:gd name="connsiteX0-31" fmla="*/ 0 w 8200417"/>
                  <a:gd name="connsiteY0-32" fmla="*/ 38910 h 74187"/>
                  <a:gd name="connsiteX1-33" fmla="*/ 5077838 w 8200417"/>
                  <a:gd name="connsiteY1-34" fmla="*/ 0 h 74187"/>
                  <a:gd name="connsiteX2-35" fmla="*/ 8200417 w 8200417"/>
                  <a:gd name="connsiteY2-36" fmla="*/ 0 h 74187"/>
                  <a:gd name="connsiteX3-37" fmla="*/ 8200417 w 8200417"/>
                  <a:gd name="connsiteY3-38" fmla="*/ 0 h 74187"/>
                  <a:gd name="connsiteX0-39" fmla="*/ 0 w 8200417"/>
                  <a:gd name="connsiteY0-40" fmla="*/ 38910 h 74187"/>
                  <a:gd name="connsiteX1-41" fmla="*/ 5077838 w 8200417"/>
                  <a:gd name="connsiteY1-42" fmla="*/ 0 h 74187"/>
                  <a:gd name="connsiteX2-43" fmla="*/ 8200417 w 8200417"/>
                  <a:gd name="connsiteY2-44" fmla="*/ 0 h 74187"/>
                  <a:gd name="connsiteX3-45" fmla="*/ 8200417 w 8200417"/>
                  <a:gd name="connsiteY3-46" fmla="*/ 0 h 74187"/>
                </a:gdLst>
                <a:ahLst/>
                <a:cxnLst>
                  <a:cxn ang="0">
                    <a:pos x="connsiteX0-1" y="connsiteY0-2"/>
                  </a:cxn>
                  <a:cxn ang="0">
                    <a:pos x="connsiteX1-3" y="connsiteY1-4"/>
                  </a:cxn>
                  <a:cxn ang="0">
                    <a:pos x="connsiteX2-5" y="connsiteY2-6"/>
                  </a:cxn>
                  <a:cxn ang="0">
                    <a:pos x="connsiteX3-13" y="connsiteY3-14"/>
                  </a:cxn>
                </a:cxnLst>
                <a:rect l="l" t="t" r="r" b="b"/>
                <a:pathLst>
                  <a:path w="8200417" h="74187">
                    <a:moveTo>
                      <a:pt x="0" y="38910"/>
                    </a:moveTo>
                    <a:lnTo>
                      <a:pt x="5077838" y="0"/>
                    </a:lnTo>
                    <a:cubicBezTo>
                      <a:pt x="6119583" y="74187"/>
                      <a:pt x="7159557" y="0"/>
                      <a:pt x="8200417" y="0"/>
                    </a:cubicBezTo>
                    <a:lnTo>
                      <a:pt x="8200417" y="0"/>
                    </a:lnTo>
                  </a:path>
                </a:pathLst>
              </a:custGeom>
              <a:ln w="2540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26" name="Freeform 25"/>
              <p:cNvSpPr/>
              <p:nvPr/>
            </p:nvSpPr>
            <p:spPr>
              <a:xfrm>
                <a:off x="428992" y="1997491"/>
                <a:ext cx="8200021" cy="74644"/>
              </a:xfrm>
              <a:custGeom>
                <a:avLst/>
                <a:gdLst>
                  <a:gd name="connsiteX0" fmla="*/ 0 w 8200417"/>
                  <a:gd name="connsiteY0" fmla="*/ 38910 h 38910"/>
                  <a:gd name="connsiteX1" fmla="*/ 8200417 w 8200417"/>
                  <a:gd name="connsiteY1" fmla="*/ 0 h 38910"/>
                  <a:gd name="connsiteX2" fmla="*/ 8200417 w 8200417"/>
                  <a:gd name="connsiteY2" fmla="*/ 0 h 38910"/>
                  <a:gd name="connsiteX0-1" fmla="*/ 0 w 8200417"/>
                  <a:gd name="connsiteY0-2" fmla="*/ 38910 h 38910"/>
                  <a:gd name="connsiteX1-3" fmla="*/ 5077838 w 8200417"/>
                  <a:gd name="connsiteY1-4" fmla="*/ 0 h 38910"/>
                  <a:gd name="connsiteX2-5" fmla="*/ 8200417 w 8200417"/>
                  <a:gd name="connsiteY2-6" fmla="*/ 0 h 38910"/>
                  <a:gd name="connsiteX3" fmla="*/ 8200417 w 8200417"/>
                  <a:gd name="connsiteY3" fmla="*/ 0 h 38910"/>
                  <a:gd name="connsiteX0-7" fmla="*/ 0 w 8200417"/>
                  <a:gd name="connsiteY0-8" fmla="*/ 38910 h 119677"/>
                  <a:gd name="connsiteX1-9" fmla="*/ 5077838 w 8200417"/>
                  <a:gd name="connsiteY1-10" fmla="*/ 0 h 119677"/>
                  <a:gd name="connsiteX2-11" fmla="*/ 8200417 w 8200417"/>
                  <a:gd name="connsiteY2-12" fmla="*/ 0 h 119677"/>
                  <a:gd name="connsiteX3-13" fmla="*/ 8200417 w 8200417"/>
                  <a:gd name="connsiteY3-14" fmla="*/ 0 h 119677"/>
                  <a:gd name="connsiteX0-15" fmla="*/ 0 w 8200417"/>
                  <a:gd name="connsiteY0-16" fmla="*/ 194850 h 275617"/>
                  <a:gd name="connsiteX1-17" fmla="*/ 5077838 w 8200417"/>
                  <a:gd name="connsiteY1-18" fmla="*/ 155940 h 275617"/>
                  <a:gd name="connsiteX2-19" fmla="*/ 8200417 w 8200417"/>
                  <a:gd name="connsiteY2-20" fmla="*/ 155940 h 275617"/>
                  <a:gd name="connsiteX3-21" fmla="*/ 8200417 w 8200417"/>
                  <a:gd name="connsiteY3-22" fmla="*/ 155940 h 275617"/>
                  <a:gd name="connsiteX0-23" fmla="*/ 0 w 8200417"/>
                  <a:gd name="connsiteY0-24" fmla="*/ 38910 h 119677"/>
                  <a:gd name="connsiteX1-25" fmla="*/ 5077838 w 8200417"/>
                  <a:gd name="connsiteY1-26" fmla="*/ 0 h 119677"/>
                  <a:gd name="connsiteX2-27" fmla="*/ 8200417 w 8200417"/>
                  <a:gd name="connsiteY2-28" fmla="*/ 0 h 119677"/>
                  <a:gd name="connsiteX3-29" fmla="*/ 8200417 w 8200417"/>
                  <a:gd name="connsiteY3-30" fmla="*/ 0 h 119677"/>
                  <a:gd name="connsiteX0-31" fmla="*/ 0 w 8200417"/>
                  <a:gd name="connsiteY0-32" fmla="*/ 38910 h 74187"/>
                  <a:gd name="connsiteX1-33" fmla="*/ 5077838 w 8200417"/>
                  <a:gd name="connsiteY1-34" fmla="*/ 0 h 74187"/>
                  <a:gd name="connsiteX2-35" fmla="*/ 8200417 w 8200417"/>
                  <a:gd name="connsiteY2-36" fmla="*/ 0 h 74187"/>
                  <a:gd name="connsiteX3-37" fmla="*/ 8200417 w 8200417"/>
                  <a:gd name="connsiteY3-38" fmla="*/ 0 h 74187"/>
                  <a:gd name="connsiteX0-39" fmla="*/ 0 w 8200417"/>
                  <a:gd name="connsiteY0-40" fmla="*/ 38910 h 74187"/>
                  <a:gd name="connsiteX1-41" fmla="*/ 5077838 w 8200417"/>
                  <a:gd name="connsiteY1-42" fmla="*/ 0 h 74187"/>
                  <a:gd name="connsiteX2-43" fmla="*/ 8200417 w 8200417"/>
                  <a:gd name="connsiteY2-44" fmla="*/ 0 h 74187"/>
                  <a:gd name="connsiteX3-45" fmla="*/ 8200417 w 8200417"/>
                  <a:gd name="connsiteY3-46" fmla="*/ 0 h 74187"/>
                </a:gdLst>
                <a:ahLst/>
                <a:cxnLst>
                  <a:cxn ang="0">
                    <a:pos x="connsiteX0-1" y="connsiteY0-2"/>
                  </a:cxn>
                  <a:cxn ang="0">
                    <a:pos x="connsiteX1-3" y="connsiteY1-4"/>
                  </a:cxn>
                  <a:cxn ang="0">
                    <a:pos x="connsiteX2-5" y="connsiteY2-6"/>
                  </a:cxn>
                  <a:cxn ang="0">
                    <a:pos x="connsiteX3-13" y="connsiteY3-14"/>
                  </a:cxn>
                </a:cxnLst>
                <a:rect l="l" t="t" r="r" b="b"/>
                <a:pathLst>
                  <a:path w="8200417" h="74187">
                    <a:moveTo>
                      <a:pt x="0" y="38910"/>
                    </a:moveTo>
                    <a:lnTo>
                      <a:pt x="5077838" y="0"/>
                    </a:lnTo>
                    <a:cubicBezTo>
                      <a:pt x="6119583" y="74187"/>
                      <a:pt x="7159557" y="0"/>
                      <a:pt x="8200417" y="0"/>
                    </a:cubicBezTo>
                    <a:lnTo>
                      <a:pt x="8200417" y="0"/>
                    </a:lnTo>
                  </a:path>
                </a:pathLst>
              </a:custGeom>
              <a:ln w="2540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grpSp>
        <p:sp>
          <p:nvSpPr>
            <p:cNvPr id="10319" name="TextBox 40"/>
            <p:cNvSpPr txBox="1">
              <a:spLocks noChangeArrowheads="1"/>
            </p:cNvSpPr>
            <p:nvPr/>
          </p:nvSpPr>
          <p:spPr bwMode="auto">
            <a:xfrm>
              <a:off x="6731552" y="2071678"/>
              <a:ext cx="926857" cy="369332"/>
            </a:xfrm>
            <a:prstGeom prst="rect">
              <a:avLst/>
            </a:prstGeom>
            <a:noFill/>
            <a:ln w="9525">
              <a:noFill/>
              <a:miter lim="800000"/>
            </a:ln>
          </p:spPr>
          <p:txBody>
            <a:bodyPr wrap="none">
              <a:spAutoFit/>
            </a:bodyPr>
            <a:lstStyle/>
            <a:p>
              <a:r>
                <a:rPr lang="en-US">
                  <a:solidFill>
                    <a:schemeClr val="bg1"/>
                  </a:solidFill>
                  <a:latin typeface="Verdana" panose="020B0604030504040204" pitchFamily="34" charset="0"/>
                </a:rPr>
                <a:t>SKULL</a:t>
              </a:r>
              <a:endParaRPr lang="en-GB">
                <a:solidFill>
                  <a:schemeClr val="bg1"/>
                </a:solidFill>
                <a:latin typeface="Verdana" panose="020B0604030504040204" pitchFamily="34" charset="0"/>
              </a:endParaRPr>
            </a:p>
          </p:txBody>
        </p:sp>
      </p:grpSp>
      <p:grpSp>
        <p:nvGrpSpPr>
          <p:cNvPr id="4" name="Group 45"/>
          <p:cNvGrpSpPr/>
          <p:nvPr/>
        </p:nvGrpSpPr>
        <p:grpSpPr bwMode="auto">
          <a:xfrm>
            <a:off x="1428750" y="0"/>
            <a:ext cx="6896100" cy="2143125"/>
            <a:chOff x="1428728" y="0"/>
            <a:chExt cx="6896900" cy="2143116"/>
          </a:xfrm>
        </p:grpSpPr>
        <p:sp>
          <p:nvSpPr>
            <p:cNvPr id="27" name="Rounded Rectangle 26"/>
            <p:cNvSpPr/>
            <p:nvPr/>
          </p:nvSpPr>
          <p:spPr>
            <a:xfrm>
              <a:off x="1550810" y="1071546"/>
              <a:ext cx="2428892" cy="1071570"/>
            </a:xfrm>
            <a:prstGeom prst="roundRect">
              <a:avLst>
                <a:gd name="adj" fmla="val 50000"/>
              </a:avLst>
            </a:prstGeom>
            <a:solidFill>
              <a:schemeClr val="bg1">
                <a:lumMod val="75000"/>
              </a:schemeClr>
            </a:solidFill>
            <a:ln>
              <a:solidFill>
                <a:schemeClr val="bg1"/>
              </a:solidFill>
            </a:ln>
            <a:effectLst>
              <a:outerShdw blurRad="152400" dist="38100" dir="5400000" sx="90000" sy="-19000" rotWithShape="0">
                <a:schemeClr val="bg1">
                  <a:alpha val="15000"/>
                </a:schemeClr>
              </a:outerShdw>
            </a:effectLst>
            <a:scene3d>
              <a:camera prst="isometricTopUp">
                <a:rot lat="17250761" lon="2792075" rev="18870000"/>
              </a:camera>
              <a:lightRig rig="threePt" dir="t">
                <a:rot lat="0" lon="0" rev="1800000"/>
              </a:lightRig>
            </a:scene3d>
            <a:sp3d extrusionH="762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10315" name="Picture 2"/>
            <p:cNvPicPr>
              <a:picLocks noChangeAspect="1" noChangeArrowheads="1"/>
            </p:cNvPicPr>
            <p:nvPr/>
          </p:nvPicPr>
          <p:blipFill>
            <a:blip r:embed="rId3" cstate="print"/>
            <a:srcRect/>
            <a:stretch>
              <a:fillRect/>
            </a:stretch>
          </p:blipFill>
          <p:spPr bwMode="auto">
            <a:xfrm>
              <a:off x="5000628" y="0"/>
              <a:ext cx="3325000" cy="1905000"/>
            </a:xfrm>
            <a:prstGeom prst="rect">
              <a:avLst/>
            </a:prstGeom>
            <a:noFill/>
            <a:ln w="9525">
              <a:noFill/>
              <a:miter lim="800000"/>
              <a:headEnd/>
              <a:tailEnd/>
            </a:ln>
          </p:spPr>
        </p:pic>
        <p:cxnSp>
          <p:nvCxnSpPr>
            <p:cNvPr id="31" name="Curved Connector 30"/>
            <p:cNvCxnSpPr/>
            <p:nvPr/>
          </p:nvCxnSpPr>
          <p:spPr>
            <a:xfrm flipV="1">
              <a:off x="2765558" y="714372"/>
              <a:ext cx="2286265" cy="857246"/>
            </a:xfrm>
            <a:prstGeom prst="curvedConnector3">
              <a:avLst>
                <a:gd name="adj1" fmla="val 639"/>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17" name="TextBox 42"/>
            <p:cNvSpPr txBox="1">
              <a:spLocks noChangeArrowheads="1"/>
            </p:cNvSpPr>
            <p:nvPr/>
          </p:nvSpPr>
          <p:spPr bwMode="auto">
            <a:xfrm>
              <a:off x="1428728" y="905516"/>
              <a:ext cx="1265090" cy="523220"/>
            </a:xfrm>
            <a:prstGeom prst="rect">
              <a:avLst/>
            </a:prstGeom>
            <a:noFill/>
            <a:ln w="9525">
              <a:noFill/>
              <a:miter lim="800000"/>
            </a:ln>
          </p:spPr>
          <p:txBody>
            <a:bodyPr wrap="none">
              <a:spAutoFit/>
            </a:bodyPr>
            <a:lstStyle/>
            <a:p>
              <a:pPr algn="ctr"/>
              <a:r>
                <a:rPr lang="en-US" sz="1400">
                  <a:solidFill>
                    <a:schemeClr val="bg1"/>
                  </a:solidFill>
                  <a:latin typeface="Verdana" panose="020B0604030504040204" pitchFamily="34" charset="0"/>
                </a:rPr>
                <a:t>SCALP</a:t>
              </a:r>
              <a:endParaRPr lang="en-US" sz="1400">
                <a:solidFill>
                  <a:schemeClr val="bg1"/>
                </a:solidFill>
                <a:latin typeface="Verdana" panose="020B0604030504040204" pitchFamily="34" charset="0"/>
              </a:endParaRPr>
            </a:p>
            <a:p>
              <a:pPr algn="ctr"/>
              <a:r>
                <a:rPr lang="en-US" sz="1400">
                  <a:solidFill>
                    <a:schemeClr val="bg1"/>
                  </a:solidFill>
                  <a:latin typeface="Verdana" panose="020B0604030504040204" pitchFamily="34" charset="0"/>
                </a:rPr>
                <a:t>ELECTRODE</a:t>
              </a:r>
              <a:endParaRPr lang="en-GB" sz="1400">
                <a:solidFill>
                  <a:schemeClr val="bg1"/>
                </a:solidFill>
                <a:latin typeface="Verdana" panose="020B0604030504040204" pitchFamily="34" charset="0"/>
              </a:endParaRPr>
            </a:p>
          </p:txBody>
        </p:sp>
      </p:grpSp>
      <p:pic>
        <p:nvPicPr>
          <p:cNvPr id="5123" name="Picture 3"/>
          <p:cNvPicPr>
            <a:picLocks noChangeAspect="1" noChangeArrowheads="1"/>
          </p:cNvPicPr>
          <p:nvPr/>
        </p:nvPicPr>
        <p:blipFill>
          <a:blip r:embed="rId4" cstate="print"/>
          <a:srcRect/>
          <a:stretch>
            <a:fillRect/>
          </a:stretch>
        </p:blipFill>
        <p:spPr bwMode="auto">
          <a:xfrm>
            <a:off x="5000625" y="0"/>
            <a:ext cx="3324225" cy="1905000"/>
          </a:xfrm>
          <a:prstGeom prst="rect">
            <a:avLst/>
          </a:prstGeom>
          <a:noFill/>
          <a:ln w="9525">
            <a:noFill/>
            <a:miter lim="800000"/>
            <a:headEnd/>
            <a:tailEnd/>
          </a:ln>
        </p:spPr>
      </p:pic>
      <p:grpSp>
        <p:nvGrpSpPr>
          <p:cNvPr id="5" name="Group 65"/>
          <p:cNvGrpSpPr/>
          <p:nvPr/>
        </p:nvGrpSpPr>
        <p:grpSpPr bwMode="auto">
          <a:xfrm>
            <a:off x="415925" y="3305175"/>
            <a:ext cx="7985125" cy="149225"/>
            <a:chOff x="415758" y="3304709"/>
            <a:chExt cx="7985029" cy="150165"/>
          </a:xfrm>
        </p:grpSpPr>
        <p:sp>
          <p:nvSpPr>
            <p:cNvPr id="48" name="Oval 47"/>
            <p:cNvSpPr/>
            <p:nvPr/>
          </p:nvSpPr>
          <p:spPr>
            <a:xfrm rot="10800000">
              <a:off x="3202656" y="3357562"/>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9" name="Oval 48"/>
            <p:cNvSpPr/>
            <p:nvPr/>
          </p:nvSpPr>
          <p:spPr>
            <a:xfrm rot="10800000">
              <a:off x="3664737" y="3368713"/>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0" name="Oval 49"/>
            <p:cNvSpPr/>
            <p:nvPr/>
          </p:nvSpPr>
          <p:spPr>
            <a:xfrm rot="10800000">
              <a:off x="4135938" y="3364996"/>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 name="Oval 50"/>
            <p:cNvSpPr/>
            <p:nvPr/>
          </p:nvSpPr>
          <p:spPr>
            <a:xfrm rot="10800000">
              <a:off x="2714612" y="3368713"/>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2" name="Oval 51"/>
            <p:cNvSpPr/>
            <p:nvPr/>
          </p:nvSpPr>
          <p:spPr>
            <a:xfrm rot="10800000">
              <a:off x="4542264" y="3368713"/>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3" name="Oval 52"/>
            <p:cNvSpPr/>
            <p:nvPr/>
          </p:nvSpPr>
          <p:spPr>
            <a:xfrm rot="10800000">
              <a:off x="5026647" y="3342694"/>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4" name="Oval 53"/>
            <p:cNvSpPr/>
            <p:nvPr/>
          </p:nvSpPr>
          <p:spPr>
            <a:xfrm rot="10800000">
              <a:off x="5485826" y="3364996"/>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5" name="Oval 54"/>
            <p:cNvSpPr/>
            <p:nvPr/>
          </p:nvSpPr>
          <p:spPr>
            <a:xfrm rot="10800000">
              <a:off x="5955341" y="3346411"/>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6" name="Oval 55"/>
            <p:cNvSpPr/>
            <p:nvPr/>
          </p:nvSpPr>
          <p:spPr>
            <a:xfrm rot="10800000">
              <a:off x="6467373" y="3365811"/>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7" name="Oval 56"/>
            <p:cNvSpPr/>
            <p:nvPr/>
          </p:nvSpPr>
          <p:spPr>
            <a:xfrm rot="10800000">
              <a:off x="6948854" y="3346411"/>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8" name="Oval 57"/>
            <p:cNvSpPr/>
            <p:nvPr/>
          </p:nvSpPr>
          <p:spPr>
            <a:xfrm rot="10800000">
              <a:off x="7410935" y="3368713"/>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9" name="Oval 58"/>
            <p:cNvSpPr/>
            <p:nvPr/>
          </p:nvSpPr>
          <p:spPr>
            <a:xfrm rot="10800000">
              <a:off x="7884982" y="3357562"/>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0" name="Oval 59"/>
            <p:cNvSpPr/>
            <p:nvPr/>
          </p:nvSpPr>
          <p:spPr>
            <a:xfrm rot="10800000">
              <a:off x="8350780" y="3379864"/>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1" name="Oval 60"/>
            <p:cNvSpPr/>
            <p:nvPr/>
          </p:nvSpPr>
          <p:spPr>
            <a:xfrm rot="10800000">
              <a:off x="2307415" y="3357562"/>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2" name="Oval 61"/>
            <p:cNvSpPr/>
            <p:nvPr/>
          </p:nvSpPr>
          <p:spPr>
            <a:xfrm rot="10800000">
              <a:off x="1860202" y="3304709"/>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3" name="Oval 62"/>
            <p:cNvSpPr/>
            <p:nvPr/>
          </p:nvSpPr>
          <p:spPr>
            <a:xfrm rot="10800000">
              <a:off x="1378721" y="3357562"/>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4" name="Oval 63"/>
            <p:cNvSpPr/>
            <p:nvPr/>
          </p:nvSpPr>
          <p:spPr>
            <a:xfrm rot="10800000">
              <a:off x="905489" y="3357562"/>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5" name="Oval 64"/>
            <p:cNvSpPr/>
            <p:nvPr/>
          </p:nvSpPr>
          <p:spPr>
            <a:xfrm rot="10800000">
              <a:off x="415758" y="3346411"/>
              <a:ext cx="50007" cy="75010"/>
            </a:xfrm>
            <a:prstGeom prst="ellipse">
              <a:avLst/>
            </a:prstGeom>
            <a:solidFill>
              <a:srgbClr val="FFFF00"/>
            </a:solidFill>
            <a:ln>
              <a:solidFill>
                <a:srgbClr val="FFC000"/>
              </a:solidFill>
            </a:ln>
            <a:effectLst/>
            <a:scene3d>
              <a:camera prst="orthographicFront">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9" name="Group 72"/>
          <p:cNvGrpSpPr/>
          <p:nvPr/>
        </p:nvGrpSpPr>
        <p:grpSpPr bwMode="auto">
          <a:xfrm>
            <a:off x="914400" y="4152900"/>
            <a:ext cx="7721600" cy="2428875"/>
            <a:chOff x="914387" y="4153108"/>
            <a:chExt cx="7720827" cy="2428892"/>
          </a:xfrm>
        </p:grpSpPr>
        <p:grpSp>
          <p:nvGrpSpPr>
            <p:cNvPr id="10" name="Group 70"/>
            <p:cNvGrpSpPr/>
            <p:nvPr/>
          </p:nvGrpSpPr>
          <p:grpSpPr bwMode="auto">
            <a:xfrm>
              <a:off x="914387" y="4153108"/>
              <a:ext cx="7405702" cy="2428892"/>
              <a:chOff x="914387" y="4153108"/>
              <a:chExt cx="7405702" cy="2428892"/>
            </a:xfrm>
          </p:grpSpPr>
          <p:pic>
            <p:nvPicPr>
              <p:cNvPr id="10255" name="Picture 3"/>
              <p:cNvPicPr>
                <a:picLocks noChangeAspect="1" noChangeArrowheads="1"/>
              </p:cNvPicPr>
              <p:nvPr/>
            </p:nvPicPr>
            <p:blipFill>
              <a:blip r:embed="rId5" cstate="print"/>
              <a:srcRect/>
              <a:stretch>
                <a:fillRect/>
              </a:stretch>
            </p:blipFill>
            <p:spPr bwMode="auto">
              <a:xfrm>
                <a:off x="3786182" y="4171980"/>
                <a:ext cx="4533907" cy="2400292"/>
              </a:xfrm>
              <a:prstGeom prst="rect">
                <a:avLst/>
              </a:prstGeom>
              <a:noFill/>
              <a:ln w="31750">
                <a:solidFill>
                  <a:srgbClr val="FF0000"/>
                </a:solidFill>
                <a:miter lim="800000"/>
                <a:headEnd/>
                <a:tailEnd/>
              </a:ln>
            </p:spPr>
          </p:pic>
          <p:pic>
            <p:nvPicPr>
              <p:cNvPr id="10256" name="Picture 4"/>
              <p:cNvPicPr>
                <a:picLocks noChangeAspect="1" noChangeArrowheads="1"/>
              </p:cNvPicPr>
              <p:nvPr/>
            </p:nvPicPr>
            <p:blipFill>
              <a:blip r:embed="rId6" cstate="print"/>
              <a:srcRect/>
              <a:stretch>
                <a:fillRect/>
              </a:stretch>
            </p:blipFill>
            <p:spPr bwMode="auto">
              <a:xfrm>
                <a:off x="914387" y="4786322"/>
                <a:ext cx="1800225" cy="1160463"/>
              </a:xfrm>
              <a:prstGeom prst="rect">
                <a:avLst/>
              </a:prstGeom>
              <a:noFill/>
              <a:ln w="9525">
                <a:noFill/>
                <a:miter lim="800000"/>
                <a:headEnd/>
                <a:tailEnd/>
              </a:ln>
            </p:spPr>
          </p:pic>
          <p:grpSp>
            <p:nvGrpSpPr>
              <p:cNvPr id="11" name="Group 69"/>
              <p:cNvGrpSpPr/>
              <p:nvPr/>
            </p:nvGrpSpPr>
            <p:grpSpPr bwMode="auto">
              <a:xfrm>
                <a:off x="2019688" y="4153108"/>
                <a:ext cx="1766494" cy="2428892"/>
                <a:chOff x="2019688" y="4143380"/>
                <a:chExt cx="1766494" cy="2428892"/>
              </a:xfrm>
            </p:grpSpPr>
            <p:cxnSp>
              <p:nvCxnSpPr>
                <p:cNvPr id="44" name="Straight Connector 43"/>
                <p:cNvCxnSpPr/>
                <p:nvPr/>
              </p:nvCxnSpPr>
              <p:spPr>
                <a:xfrm flipV="1">
                  <a:off x="2019176" y="4143380"/>
                  <a:ext cx="1766711" cy="757243"/>
                </a:xfrm>
                <a:prstGeom prst="line">
                  <a:avLst/>
                </a:prstGeom>
                <a:ln w="158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071559" y="5143512"/>
                  <a:ext cx="1714328" cy="1428760"/>
                </a:xfrm>
                <a:prstGeom prst="line">
                  <a:avLst/>
                </a:prstGeom>
                <a:ln w="15875">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sp>
          <p:nvSpPr>
            <p:cNvPr id="10254" name="TextBox 71"/>
            <p:cNvSpPr txBox="1">
              <a:spLocks noChangeArrowheads="1"/>
            </p:cNvSpPr>
            <p:nvPr/>
          </p:nvSpPr>
          <p:spPr bwMode="auto">
            <a:xfrm rot="-5400000">
              <a:off x="7464862" y="5259043"/>
              <a:ext cx="2063706" cy="276999"/>
            </a:xfrm>
            <a:prstGeom prst="rect">
              <a:avLst/>
            </a:prstGeom>
            <a:noFill/>
            <a:ln w="9525">
              <a:noFill/>
              <a:miter lim="800000"/>
            </a:ln>
          </p:spPr>
          <p:txBody>
            <a:bodyPr wrap="none">
              <a:spAutoFit/>
            </a:bodyPr>
            <a:lstStyle/>
            <a:p>
              <a:r>
                <a:rPr lang="en-GB" sz="1200">
                  <a:solidFill>
                    <a:schemeClr val="bg1"/>
                  </a:solidFill>
                  <a:latin typeface="Calibri" panose="020F0502020204030204" pitchFamily="34" charset="0"/>
                </a:rPr>
                <a:t>(adapted from brainmaps.org)</a:t>
              </a:r>
              <a:endParaRPr lang="en-GB" sz="1200">
                <a:solidFill>
                  <a:schemeClr val="bg1"/>
                </a:solidFill>
                <a:latin typeface="Calibri" panose="020F0502020204030204" pitchFamily="34" charset="0"/>
              </a:endParaRPr>
            </a:p>
          </p:txBody>
        </p:sp>
      </p:grpSp>
      <p:sp>
        <p:nvSpPr>
          <p:cNvPr id="69" name="Rounded Rectangle 68"/>
          <p:cNvSpPr/>
          <p:nvPr/>
        </p:nvSpPr>
        <p:spPr bwMode="auto">
          <a:xfrm>
            <a:off x="357188" y="200025"/>
            <a:ext cx="1643062" cy="428625"/>
          </a:xfrm>
          <a:prstGeom prst="roundRect">
            <a:avLst/>
          </a:prstGeom>
          <a:solidFill>
            <a:srgbClr val="00FFFF">
              <a:lumMod val="75000"/>
              <a:alpha val="71000"/>
            </a:srgbClr>
          </a:solidFill>
          <a:ln w="9525" cap="flat" cmpd="sng" algn="ctr">
            <a:solidFill>
              <a:srgbClr val="FFFFFF"/>
            </a:solidFill>
            <a:prstDash val="solid"/>
            <a:round/>
            <a:headEnd type="none" w="med" len="med"/>
            <a:tailEnd type="none" w="med" len="med"/>
          </a:ln>
          <a:effectLst/>
        </p:spPr>
        <p:txBody>
          <a:bodyPr/>
          <a:lstStyle/>
          <a:p>
            <a:pPr>
              <a:defRPr/>
            </a:pPr>
            <a:endParaRPr lang="en-GB" b="1" kern="0">
              <a:solidFill>
                <a:schemeClr val="bg1"/>
              </a:solidFill>
              <a:latin typeface="Arial" panose="020B0604020202020204" pitchFamily="34" charset="0"/>
            </a:endParaRPr>
          </a:p>
        </p:txBody>
      </p:sp>
      <p:sp>
        <p:nvSpPr>
          <p:cNvPr id="74" name="Rectangle 73"/>
          <p:cNvSpPr>
            <a:spLocks noChangeArrowheads="1"/>
          </p:cNvSpPr>
          <p:nvPr/>
        </p:nvSpPr>
        <p:spPr bwMode="auto">
          <a:xfrm>
            <a:off x="490538" y="193675"/>
            <a:ext cx="1412875" cy="477838"/>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solidFill>
                  <a:schemeClr val="bg1"/>
                </a:solidFill>
                <a:latin typeface="Calibri" panose="020F0502020204030204" pitchFamily="34" charset="0"/>
              </a:rPr>
              <a:t>scalp EEG</a:t>
            </a:r>
            <a:endParaRPr lang="en-GB" sz="2400" kern="0" dirty="0">
              <a:solidFill>
                <a:schemeClr val="bg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103"/>
                                        </p:tgtEl>
                                      </p:cBhvr>
                                      <p:by x="30000" y="30000"/>
                                    </p:animScale>
                                  </p:childTnLst>
                                </p:cTn>
                              </p:par>
                              <p:par>
                                <p:cTn id="7" presetID="56" presetClass="path" presetSubtype="0" accel="50000" decel="50000" fill="hold" nodeType="withEffect">
                                  <p:stCondLst>
                                    <p:cond delay="0"/>
                                  </p:stCondLst>
                                  <p:childTnLst>
                                    <p:animMotion origin="layout" path="M -3.88889E-6 3.47193E-6 L -0.35104 -0.08155 " pathEditMode="relative" rAng="0" ptsTypes="AA">
                                      <p:cBhvr>
                                        <p:cTn id="8" dur="2000" fill="hold"/>
                                        <p:tgtEl>
                                          <p:spTgt spid="4103"/>
                                        </p:tgtEl>
                                        <p:attrNameLst>
                                          <p:attrName>ppt_x</p:attrName>
                                          <p:attrName>ppt_y</p:attrName>
                                        </p:attrNameLst>
                                      </p:cBhvr>
                                      <p:rCtr x="-176" y="-41"/>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64" presetClass="path" presetSubtype="0" accel="50000" decel="50000" fill="hold" nodeType="clickEffect">
                                  <p:stCondLst>
                                    <p:cond delay="0"/>
                                  </p:stCondLst>
                                  <p:childTnLst>
                                    <p:animMotion origin="layout" path="M 1.94444E-6 -4.07407E-6 L 0.00208 -0.08726 " pathEditMode="relative" rAng="0" ptsTypes="AA">
                                      <p:cBhvr>
                                        <p:cTn id="40" dur="1000" fill="hold"/>
                                        <p:tgtEl>
                                          <p:spTgt spid="5"/>
                                        </p:tgtEl>
                                        <p:attrNameLst>
                                          <p:attrName>ppt_x</p:attrName>
                                          <p:attrName>ppt_y</p:attrName>
                                        </p:attrNameLst>
                                      </p:cBhvr>
                                      <p:rCtr x="1" y="-44"/>
                                    </p:animMotion>
                                  </p:childTnLst>
                                </p:cTn>
                              </p:par>
                              <p:par>
                                <p:cTn id="41" presetID="22" presetClass="entr" presetSubtype="8" fill="hold" nodeType="withEffect">
                                  <p:stCondLst>
                                    <p:cond delay="0"/>
                                  </p:stCondLst>
                                  <p:childTnLst>
                                    <p:set>
                                      <p:cBhvr>
                                        <p:cTn id="42" dur="1" fill="hold">
                                          <p:stCondLst>
                                            <p:cond delay="0"/>
                                          </p:stCondLst>
                                        </p:cTn>
                                        <p:tgtEl>
                                          <p:spTgt spid="5123"/>
                                        </p:tgtEl>
                                        <p:attrNameLst>
                                          <p:attrName>style.visibility</p:attrName>
                                        </p:attrNameLst>
                                      </p:cBhvr>
                                      <p:to>
                                        <p:strVal val="visible"/>
                                      </p:to>
                                    </p:set>
                                    <p:animEffect transition="in" filter="wipe(left)">
                                      <p:cBhvr>
                                        <p:cTn id="43"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p:cNvPicPr>
            <a:picLocks noChangeAspect="1" noChangeArrowheads="1"/>
          </p:cNvPicPr>
          <p:nvPr/>
        </p:nvPicPr>
        <p:blipFill>
          <a:blip r:embed="rId1" cstate="print"/>
          <a:srcRect/>
          <a:stretch>
            <a:fillRect/>
          </a:stretch>
        </p:blipFill>
        <p:spPr bwMode="auto">
          <a:xfrm>
            <a:off x="863600" y="1079500"/>
            <a:ext cx="7500938" cy="5100638"/>
          </a:xfrm>
          <a:prstGeom prst="rect">
            <a:avLst/>
          </a:prstGeom>
          <a:noFill/>
          <a:ln w="9525">
            <a:noFill/>
            <a:miter lim="800000"/>
            <a:headEnd/>
            <a:tailEnd/>
          </a:ln>
        </p:spPr>
      </p:pic>
      <p:grpSp>
        <p:nvGrpSpPr>
          <p:cNvPr id="2" name="Group 3"/>
          <p:cNvGrpSpPr/>
          <p:nvPr/>
        </p:nvGrpSpPr>
        <p:grpSpPr bwMode="auto">
          <a:xfrm>
            <a:off x="2143125" y="2293938"/>
            <a:ext cx="3214688" cy="277812"/>
            <a:chOff x="398834" y="1997491"/>
            <a:chExt cx="8230179" cy="566977"/>
          </a:xfrm>
        </p:grpSpPr>
        <p:grpSp>
          <p:nvGrpSpPr>
            <p:cNvPr id="3" name="Group 27"/>
            <p:cNvGrpSpPr/>
            <p:nvPr/>
          </p:nvGrpSpPr>
          <p:grpSpPr bwMode="auto">
            <a:xfrm>
              <a:off x="398834" y="1997491"/>
              <a:ext cx="8230179" cy="566977"/>
              <a:chOff x="398834" y="1997491"/>
              <a:chExt cx="8230179" cy="566977"/>
            </a:xfrm>
          </p:grpSpPr>
          <p:sp>
            <p:nvSpPr>
              <p:cNvPr id="7" name="Freeform 6"/>
              <p:cNvSpPr/>
              <p:nvPr/>
            </p:nvSpPr>
            <p:spPr>
              <a:xfrm>
                <a:off x="398834" y="2489952"/>
                <a:ext cx="8201728" cy="74516"/>
              </a:xfrm>
              <a:custGeom>
                <a:avLst/>
                <a:gdLst>
                  <a:gd name="connsiteX0" fmla="*/ 0 w 8200417"/>
                  <a:gd name="connsiteY0" fmla="*/ 38910 h 38910"/>
                  <a:gd name="connsiteX1" fmla="*/ 8200417 w 8200417"/>
                  <a:gd name="connsiteY1" fmla="*/ 0 h 38910"/>
                  <a:gd name="connsiteX2" fmla="*/ 8200417 w 8200417"/>
                  <a:gd name="connsiteY2" fmla="*/ 0 h 38910"/>
                  <a:gd name="connsiteX0-1" fmla="*/ 0 w 8200417"/>
                  <a:gd name="connsiteY0-2" fmla="*/ 38910 h 38910"/>
                  <a:gd name="connsiteX1-3" fmla="*/ 5077838 w 8200417"/>
                  <a:gd name="connsiteY1-4" fmla="*/ 0 h 38910"/>
                  <a:gd name="connsiteX2-5" fmla="*/ 8200417 w 8200417"/>
                  <a:gd name="connsiteY2-6" fmla="*/ 0 h 38910"/>
                  <a:gd name="connsiteX3" fmla="*/ 8200417 w 8200417"/>
                  <a:gd name="connsiteY3" fmla="*/ 0 h 38910"/>
                  <a:gd name="connsiteX0-7" fmla="*/ 0 w 8200417"/>
                  <a:gd name="connsiteY0-8" fmla="*/ 38910 h 119677"/>
                  <a:gd name="connsiteX1-9" fmla="*/ 5077838 w 8200417"/>
                  <a:gd name="connsiteY1-10" fmla="*/ 0 h 119677"/>
                  <a:gd name="connsiteX2-11" fmla="*/ 8200417 w 8200417"/>
                  <a:gd name="connsiteY2-12" fmla="*/ 0 h 119677"/>
                  <a:gd name="connsiteX3-13" fmla="*/ 8200417 w 8200417"/>
                  <a:gd name="connsiteY3-14" fmla="*/ 0 h 119677"/>
                  <a:gd name="connsiteX0-15" fmla="*/ 0 w 8200417"/>
                  <a:gd name="connsiteY0-16" fmla="*/ 194850 h 275617"/>
                  <a:gd name="connsiteX1-17" fmla="*/ 5077838 w 8200417"/>
                  <a:gd name="connsiteY1-18" fmla="*/ 155940 h 275617"/>
                  <a:gd name="connsiteX2-19" fmla="*/ 8200417 w 8200417"/>
                  <a:gd name="connsiteY2-20" fmla="*/ 155940 h 275617"/>
                  <a:gd name="connsiteX3-21" fmla="*/ 8200417 w 8200417"/>
                  <a:gd name="connsiteY3-22" fmla="*/ 155940 h 275617"/>
                  <a:gd name="connsiteX0-23" fmla="*/ 0 w 8200417"/>
                  <a:gd name="connsiteY0-24" fmla="*/ 38910 h 119677"/>
                  <a:gd name="connsiteX1-25" fmla="*/ 5077838 w 8200417"/>
                  <a:gd name="connsiteY1-26" fmla="*/ 0 h 119677"/>
                  <a:gd name="connsiteX2-27" fmla="*/ 8200417 w 8200417"/>
                  <a:gd name="connsiteY2-28" fmla="*/ 0 h 119677"/>
                  <a:gd name="connsiteX3-29" fmla="*/ 8200417 w 8200417"/>
                  <a:gd name="connsiteY3-30" fmla="*/ 0 h 119677"/>
                  <a:gd name="connsiteX0-31" fmla="*/ 0 w 8200417"/>
                  <a:gd name="connsiteY0-32" fmla="*/ 38910 h 74187"/>
                  <a:gd name="connsiteX1-33" fmla="*/ 5077838 w 8200417"/>
                  <a:gd name="connsiteY1-34" fmla="*/ 0 h 74187"/>
                  <a:gd name="connsiteX2-35" fmla="*/ 8200417 w 8200417"/>
                  <a:gd name="connsiteY2-36" fmla="*/ 0 h 74187"/>
                  <a:gd name="connsiteX3-37" fmla="*/ 8200417 w 8200417"/>
                  <a:gd name="connsiteY3-38" fmla="*/ 0 h 74187"/>
                  <a:gd name="connsiteX0-39" fmla="*/ 0 w 8200417"/>
                  <a:gd name="connsiteY0-40" fmla="*/ 38910 h 74187"/>
                  <a:gd name="connsiteX1-41" fmla="*/ 5077838 w 8200417"/>
                  <a:gd name="connsiteY1-42" fmla="*/ 0 h 74187"/>
                  <a:gd name="connsiteX2-43" fmla="*/ 8200417 w 8200417"/>
                  <a:gd name="connsiteY2-44" fmla="*/ 0 h 74187"/>
                  <a:gd name="connsiteX3-45" fmla="*/ 8200417 w 8200417"/>
                  <a:gd name="connsiteY3-46" fmla="*/ 0 h 74187"/>
                </a:gdLst>
                <a:ahLst/>
                <a:cxnLst>
                  <a:cxn ang="0">
                    <a:pos x="connsiteX0-1" y="connsiteY0-2"/>
                  </a:cxn>
                  <a:cxn ang="0">
                    <a:pos x="connsiteX1-3" y="connsiteY1-4"/>
                  </a:cxn>
                  <a:cxn ang="0">
                    <a:pos x="connsiteX2-5" y="connsiteY2-6"/>
                  </a:cxn>
                  <a:cxn ang="0">
                    <a:pos x="connsiteX3-13" y="connsiteY3-14"/>
                  </a:cxn>
                </a:cxnLst>
                <a:rect l="l" t="t" r="r" b="b"/>
                <a:pathLst>
                  <a:path w="8200417" h="74187">
                    <a:moveTo>
                      <a:pt x="0" y="38910"/>
                    </a:moveTo>
                    <a:lnTo>
                      <a:pt x="5077838" y="0"/>
                    </a:lnTo>
                    <a:cubicBezTo>
                      <a:pt x="6119583" y="74187"/>
                      <a:pt x="7159557" y="0"/>
                      <a:pt x="8200417" y="0"/>
                    </a:cubicBezTo>
                    <a:lnTo>
                      <a:pt x="8200417" y="0"/>
                    </a:lnTo>
                  </a:path>
                </a:pathLst>
              </a:custGeom>
              <a:ln>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8" name="Freeform 7"/>
              <p:cNvSpPr/>
              <p:nvPr/>
            </p:nvSpPr>
            <p:spPr>
              <a:xfrm>
                <a:off x="427285" y="1997491"/>
                <a:ext cx="8201728" cy="74516"/>
              </a:xfrm>
              <a:custGeom>
                <a:avLst/>
                <a:gdLst>
                  <a:gd name="connsiteX0" fmla="*/ 0 w 8200417"/>
                  <a:gd name="connsiteY0" fmla="*/ 38910 h 38910"/>
                  <a:gd name="connsiteX1" fmla="*/ 8200417 w 8200417"/>
                  <a:gd name="connsiteY1" fmla="*/ 0 h 38910"/>
                  <a:gd name="connsiteX2" fmla="*/ 8200417 w 8200417"/>
                  <a:gd name="connsiteY2" fmla="*/ 0 h 38910"/>
                  <a:gd name="connsiteX0-1" fmla="*/ 0 w 8200417"/>
                  <a:gd name="connsiteY0-2" fmla="*/ 38910 h 38910"/>
                  <a:gd name="connsiteX1-3" fmla="*/ 5077838 w 8200417"/>
                  <a:gd name="connsiteY1-4" fmla="*/ 0 h 38910"/>
                  <a:gd name="connsiteX2-5" fmla="*/ 8200417 w 8200417"/>
                  <a:gd name="connsiteY2-6" fmla="*/ 0 h 38910"/>
                  <a:gd name="connsiteX3" fmla="*/ 8200417 w 8200417"/>
                  <a:gd name="connsiteY3" fmla="*/ 0 h 38910"/>
                  <a:gd name="connsiteX0-7" fmla="*/ 0 w 8200417"/>
                  <a:gd name="connsiteY0-8" fmla="*/ 38910 h 119677"/>
                  <a:gd name="connsiteX1-9" fmla="*/ 5077838 w 8200417"/>
                  <a:gd name="connsiteY1-10" fmla="*/ 0 h 119677"/>
                  <a:gd name="connsiteX2-11" fmla="*/ 8200417 w 8200417"/>
                  <a:gd name="connsiteY2-12" fmla="*/ 0 h 119677"/>
                  <a:gd name="connsiteX3-13" fmla="*/ 8200417 w 8200417"/>
                  <a:gd name="connsiteY3-14" fmla="*/ 0 h 119677"/>
                  <a:gd name="connsiteX0-15" fmla="*/ 0 w 8200417"/>
                  <a:gd name="connsiteY0-16" fmla="*/ 194850 h 275617"/>
                  <a:gd name="connsiteX1-17" fmla="*/ 5077838 w 8200417"/>
                  <a:gd name="connsiteY1-18" fmla="*/ 155940 h 275617"/>
                  <a:gd name="connsiteX2-19" fmla="*/ 8200417 w 8200417"/>
                  <a:gd name="connsiteY2-20" fmla="*/ 155940 h 275617"/>
                  <a:gd name="connsiteX3-21" fmla="*/ 8200417 w 8200417"/>
                  <a:gd name="connsiteY3-22" fmla="*/ 155940 h 275617"/>
                  <a:gd name="connsiteX0-23" fmla="*/ 0 w 8200417"/>
                  <a:gd name="connsiteY0-24" fmla="*/ 38910 h 119677"/>
                  <a:gd name="connsiteX1-25" fmla="*/ 5077838 w 8200417"/>
                  <a:gd name="connsiteY1-26" fmla="*/ 0 h 119677"/>
                  <a:gd name="connsiteX2-27" fmla="*/ 8200417 w 8200417"/>
                  <a:gd name="connsiteY2-28" fmla="*/ 0 h 119677"/>
                  <a:gd name="connsiteX3-29" fmla="*/ 8200417 w 8200417"/>
                  <a:gd name="connsiteY3-30" fmla="*/ 0 h 119677"/>
                  <a:gd name="connsiteX0-31" fmla="*/ 0 w 8200417"/>
                  <a:gd name="connsiteY0-32" fmla="*/ 38910 h 74187"/>
                  <a:gd name="connsiteX1-33" fmla="*/ 5077838 w 8200417"/>
                  <a:gd name="connsiteY1-34" fmla="*/ 0 h 74187"/>
                  <a:gd name="connsiteX2-35" fmla="*/ 8200417 w 8200417"/>
                  <a:gd name="connsiteY2-36" fmla="*/ 0 h 74187"/>
                  <a:gd name="connsiteX3-37" fmla="*/ 8200417 w 8200417"/>
                  <a:gd name="connsiteY3-38" fmla="*/ 0 h 74187"/>
                  <a:gd name="connsiteX0-39" fmla="*/ 0 w 8200417"/>
                  <a:gd name="connsiteY0-40" fmla="*/ 38910 h 74187"/>
                  <a:gd name="connsiteX1-41" fmla="*/ 5077838 w 8200417"/>
                  <a:gd name="connsiteY1-42" fmla="*/ 0 h 74187"/>
                  <a:gd name="connsiteX2-43" fmla="*/ 8200417 w 8200417"/>
                  <a:gd name="connsiteY2-44" fmla="*/ 0 h 74187"/>
                  <a:gd name="connsiteX3-45" fmla="*/ 8200417 w 8200417"/>
                  <a:gd name="connsiteY3-46" fmla="*/ 0 h 74187"/>
                </a:gdLst>
                <a:ahLst/>
                <a:cxnLst>
                  <a:cxn ang="0">
                    <a:pos x="connsiteX0-1" y="connsiteY0-2"/>
                  </a:cxn>
                  <a:cxn ang="0">
                    <a:pos x="connsiteX1-3" y="connsiteY1-4"/>
                  </a:cxn>
                  <a:cxn ang="0">
                    <a:pos x="connsiteX2-5" y="connsiteY2-6"/>
                  </a:cxn>
                  <a:cxn ang="0">
                    <a:pos x="connsiteX3-13" y="connsiteY3-14"/>
                  </a:cxn>
                </a:cxnLst>
                <a:rect l="l" t="t" r="r" b="b"/>
                <a:pathLst>
                  <a:path w="8200417" h="74187">
                    <a:moveTo>
                      <a:pt x="0" y="38910"/>
                    </a:moveTo>
                    <a:lnTo>
                      <a:pt x="5077838" y="0"/>
                    </a:lnTo>
                    <a:cubicBezTo>
                      <a:pt x="6119583" y="74187"/>
                      <a:pt x="7159557" y="0"/>
                      <a:pt x="8200417" y="0"/>
                    </a:cubicBezTo>
                    <a:lnTo>
                      <a:pt x="8200417" y="0"/>
                    </a:lnTo>
                  </a:path>
                </a:pathLst>
              </a:custGeom>
              <a:ln>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grpSp>
        <p:sp>
          <p:nvSpPr>
            <p:cNvPr id="11287" name="TextBox 5"/>
            <p:cNvSpPr txBox="1">
              <a:spLocks noChangeArrowheads="1"/>
            </p:cNvSpPr>
            <p:nvPr/>
          </p:nvSpPr>
          <p:spPr bwMode="auto">
            <a:xfrm>
              <a:off x="6731552" y="2071678"/>
              <a:ext cx="926857" cy="369332"/>
            </a:xfrm>
            <a:prstGeom prst="rect">
              <a:avLst/>
            </a:prstGeom>
            <a:noFill/>
            <a:ln w="9525">
              <a:noFill/>
              <a:miter lim="800000"/>
            </a:ln>
          </p:spPr>
          <p:txBody>
            <a:bodyPr wrap="none">
              <a:spAutoFit/>
            </a:bodyPr>
            <a:lstStyle/>
            <a:p>
              <a:r>
                <a:rPr lang="en-US">
                  <a:solidFill>
                    <a:schemeClr val="bg1"/>
                  </a:solidFill>
                  <a:latin typeface="Verdana" panose="020B0604030504040204" pitchFamily="34" charset="0"/>
                </a:rPr>
                <a:t>SKULL</a:t>
              </a:r>
              <a:endParaRPr lang="en-GB">
                <a:solidFill>
                  <a:schemeClr val="bg1"/>
                </a:solidFill>
                <a:latin typeface="Verdana" panose="020B0604030504040204" pitchFamily="34" charset="0"/>
              </a:endParaRPr>
            </a:p>
          </p:txBody>
        </p:sp>
      </p:grpSp>
      <p:grpSp>
        <p:nvGrpSpPr>
          <p:cNvPr id="4" name="Group 13"/>
          <p:cNvGrpSpPr/>
          <p:nvPr/>
        </p:nvGrpSpPr>
        <p:grpSpPr bwMode="auto">
          <a:xfrm>
            <a:off x="3092450" y="1571625"/>
            <a:ext cx="2051050" cy="714375"/>
            <a:chOff x="1428728" y="714356"/>
            <a:chExt cx="3622544" cy="1428760"/>
          </a:xfrm>
        </p:grpSpPr>
        <p:sp>
          <p:nvSpPr>
            <p:cNvPr id="10" name="Rounded Rectangle 9"/>
            <p:cNvSpPr/>
            <p:nvPr/>
          </p:nvSpPr>
          <p:spPr>
            <a:xfrm>
              <a:off x="1550810" y="1071546"/>
              <a:ext cx="2428892" cy="1071570"/>
            </a:xfrm>
            <a:prstGeom prst="roundRect">
              <a:avLst>
                <a:gd name="adj" fmla="val 50000"/>
              </a:avLst>
            </a:prstGeom>
            <a:solidFill>
              <a:schemeClr val="bg1">
                <a:lumMod val="75000"/>
              </a:schemeClr>
            </a:solidFill>
            <a:ln>
              <a:solidFill>
                <a:schemeClr val="bg1"/>
              </a:solidFill>
            </a:ln>
            <a:effectLst>
              <a:outerShdw blurRad="152400" dist="38100" dir="5400000" sx="90000" sy="-19000" rotWithShape="0">
                <a:schemeClr val="bg1">
                  <a:alpha val="15000"/>
                </a:schemeClr>
              </a:outerShdw>
            </a:effectLst>
            <a:scene3d>
              <a:camera prst="isometricTopUp">
                <a:rot lat="17250761" lon="2792075" rev="18870000"/>
              </a:camera>
              <a:lightRig rig="threePt" dir="t">
                <a:rot lat="0" lon="0" rev="1800000"/>
              </a:lightRig>
            </a:scene3d>
            <a:sp3d extrusionH="762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12" name="Curved Connector 11"/>
            <p:cNvCxnSpPr/>
            <p:nvPr/>
          </p:nvCxnSpPr>
          <p:spPr>
            <a:xfrm flipV="1">
              <a:off x="2766154" y="714356"/>
              <a:ext cx="2285118" cy="857256"/>
            </a:xfrm>
            <a:prstGeom prst="curvedConnector3">
              <a:avLst>
                <a:gd name="adj1" fmla="val 639"/>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285" name="TextBox 12"/>
            <p:cNvSpPr txBox="1">
              <a:spLocks noChangeArrowheads="1"/>
            </p:cNvSpPr>
            <p:nvPr/>
          </p:nvSpPr>
          <p:spPr bwMode="auto">
            <a:xfrm>
              <a:off x="1428728" y="905516"/>
              <a:ext cx="1265090" cy="523220"/>
            </a:xfrm>
            <a:prstGeom prst="rect">
              <a:avLst/>
            </a:prstGeom>
            <a:noFill/>
            <a:ln w="9525">
              <a:noFill/>
              <a:miter lim="800000"/>
            </a:ln>
          </p:spPr>
          <p:txBody>
            <a:bodyPr wrap="none">
              <a:spAutoFit/>
            </a:bodyPr>
            <a:lstStyle/>
            <a:p>
              <a:pPr algn="ctr"/>
              <a:r>
                <a:rPr lang="en-US" sz="1400">
                  <a:solidFill>
                    <a:schemeClr val="bg1"/>
                  </a:solidFill>
                  <a:latin typeface="Verdana" panose="020B0604030504040204" pitchFamily="34" charset="0"/>
                </a:rPr>
                <a:t>SCALP</a:t>
              </a:r>
              <a:endParaRPr lang="en-US" sz="1400">
                <a:solidFill>
                  <a:schemeClr val="bg1"/>
                </a:solidFill>
                <a:latin typeface="Verdana" panose="020B0604030504040204" pitchFamily="34" charset="0"/>
              </a:endParaRPr>
            </a:p>
            <a:p>
              <a:pPr algn="ctr"/>
              <a:r>
                <a:rPr lang="en-US" sz="1400">
                  <a:solidFill>
                    <a:schemeClr val="bg1"/>
                  </a:solidFill>
                  <a:latin typeface="Verdana" panose="020B0604030504040204" pitchFamily="34" charset="0"/>
                </a:rPr>
                <a:t>ELECTRODE</a:t>
              </a:r>
              <a:endParaRPr lang="en-GB" sz="1400">
                <a:solidFill>
                  <a:schemeClr val="bg1"/>
                </a:solidFill>
                <a:latin typeface="Verdana" panose="020B0604030504040204" pitchFamily="34" charset="0"/>
              </a:endParaRPr>
            </a:p>
          </p:txBody>
        </p:sp>
      </p:grpSp>
      <p:grpSp>
        <p:nvGrpSpPr>
          <p:cNvPr id="5" name="Group 17"/>
          <p:cNvGrpSpPr/>
          <p:nvPr/>
        </p:nvGrpSpPr>
        <p:grpSpPr bwMode="auto">
          <a:xfrm>
            <a:off x="863600" y="1079500"/>
            <a:ext cx="7500938" cy="5100638"/>
            <a:chOff x="864000" y="1080000"/>
            <a:chExt cx="7500000" cy="5100000"/>
          </a:xfrm>
        </p:grpSpPr>
        <p:pic>
          <p:nvPicPr>
            <p:cNvPr id="11281" name="Picture 2"/>
            <p:cNvPicPr>
              <a:picLocks noChangeAspect="1" noChangeArrowheads="1"/>
            </p:cNvPicPr>
            <p:nvPr/>
          </p:nvPicPr>
          <p:blipFill>
            <a:blip r:embed="rId2" cstate="print"/>
            <a:srcRect/>
            <a:stretch>
              <a:fillRect/>
            </a:stretch>
          </p:blipFill>
          <p:spPr bwMode="auto">
            <a:xfrm>
              <a:off x="864000" y="1080000"/>
              <a:ext cx="7500000" cy="5100000"/>
            </a:xfrm>
            <a:prstGeom prst="rect">
              <a:avLst/>
            </a:prstGeom>
            <a:noFill/>
            <a:ln w="9525">
              <a:noFill/>
              <a:miter lim="800000"/>
              <a:headEnd/>
              <a:tailEnd/>
            </a:ln>
          </p:spPr>
        </p:pic>
        <p:sp>
          <p:nvSpPr>
            <p:cNvPr id="16" name="Rectangle 15"/>
            <p:cNvSpPr/>
            <p:nvPr/>
          </p:nvSpPr>
          <p:spPr>
            <a:xfrm>
              <a:off x="6000508" y="1214921"/>
              <a:ext cx="2214286" cy="17142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pic>
        <p:nvPicPr>
          <p:cNvPr id="6147" name="Picture 3"/>
          <p:cNvPicPr>
            <a:picLocks noChangeAspect="1" noChangeArrowheads="1"/>
          </p:cNvPicPr>
          <p:nvPr/>
        </p:nvPicPr>
        <p:blipFill>
          <a:blip r:embed="rId3" cstate="print"/>
          <a:srcRect/>
          <a:stretch>
            <a:fillRect/>
          </a:stretch>
        </p:blipFill>
        <p:spPr bwMode="auto">
          <a:xfrm>
            <a:off x="5757863" y="571500"/>
            <a:ext cx="2624137" cy="1473200"/>
          </a:xfrm>
          <a:prstGeom prst="rect">
            <a:avLst/>
          </a:prstGeom>
          <a:noFill/>
          <a:ln w="9525">
            <a:noFill/>
            <a:miter lim="800000"/>
            <a:headEnd/>
            <a:tailEnd/>
          </a:ln>
        </p:spPr>
      </p:pic>
      <p:grpSp>
        <p:nvGrpSpPr>
          <p:cNvPr id="6" name="Group 18"/>
          <p:cNvGrpSpPr/>
          <p:nvPr/>
        </p:nvGrpSpPr>
        <p:grpSpPr bwMode="auto">
          <a:xfrm>
            <a:off x="1500188" y="1928813"/>
            <a:ext cx="4071937" cy="635000"/>
            <a:chOff x="398834" y="1997491"/>
            <a:chExt cx="8230179" cy="566977"/>
          </a:xfrm>
        </p:grpSpPr>
        <p:grpSp>
          <p:nvGrpSpPr>
            <p:cNvPr id="9" name="Group 27"/>
            <p:cNvGrpSpPr/>
            <p:nvPr/>
          </p:nvGrpSpPr>
          <p:grpSpPr bwMode="auto">
            <a:xfrm>
              <a:off x="398834" y="1997491"/>
              <a:ext cx="8230179" cy="566977"/>
              <a:chOff x="398834" y="1997491"/>
              <a:chExt cx="8230179" cy="566977"/>
            </a:xfrm>
          </p:grpSpPr>
          <p:sp>
            <p:nvSpPr>
              <p:cNvPr id="22" name="Freeform 21"/>
              <p:cNvSpPr/>
              <p:nvPr/>
            </p:nvSpPr>
            <p:spPr>
              <a:xfrm>
                <a:off x="398834" y="2490761"/>
                <a:ext cx="8201302" cy="73707"/>
              </a:xfrm>
              <a:custGeom>
                <a:avLst/>
                <a:gdLst>
                  <a:gd name="connsiteX0" fmla="*/ 0 w 8200417"/>
                  <a:gd name="connsiteY0" fmla="*/ 38910 h 38910"/>
                  <a:gd name="connsiteX1" fmla="*/ 8200417 w 8200417"/>
                  <a:gd name="connsiteY1" fmla="*/ 0 h 38910"/>
                  <a:gd name="connsiteX2" fmla="*/ 8200417 w 8200417"/>
                  <a:gd name="connsiteY2" fmla="*/ 0 h 38910"/>
                  <a:gd name="connsiteX0-1" fmla="*/ 0 w 8200417"/>
                  <a:gd name="connsiteY0-2" fmla="*/ 38910 h 38910"/>
                  <a:gd name="connsiteX1-3" fmla="*/ 5077838 w 8200417"/>
                  <a:gd name="connsiteY1-4" fmla="*/ 0 h 38910"/>
                  <a:gd name="connsiteX2-5" fmla="*/ 8200417 w 8200417"/>
                  <a:gd name="connsiteY2-6" fmla="*/ 0 h 38910"/>
                  <a:gd name="connsiteX3" fmla="*/ 8200417 w 8200417"/>
                  <a:gd name="connsiteY3" fmla="*/ 0 h 38910"/>
                  <a:gd name="connsiteX0-7" fmla="*/ 0 w 8200417"/>
                  <a:gd name="connsiteY0-8" fmla="*/ 38910 h 119677"/>
                  <a:gd name="connsiteX1-9" fmla="*/ 5077838 w 8200417"/>
                  <a:gd name="connsiteY1-10" fmla="*/ 0 h 119677"/>
                  <a:gd name="connsiteX2-11" fmla="*/ 8200417 w 8200417"/>
                  <a:gd name="connsiteY2-12" fmla="*/ 0 h 119677"/>
                  <a:gd name="connsiteX3-13" fmla="*/ 8200417 w 8200417"/>
                  <a:gd name="connsiteY3-14" fmla="*/ 0 h 119677"/>
                  <a:gd name="connsiteX0-15" fmla="*/ 0 w 8200417"/>
                  <a:gd name="connsiteY0-16" fmla="*/ 194850 h 275617"/>
                  <a:gd name="connsiteX1-17" fmla="*/ 5077838 w 8200417"/>
                  <a:gd name="connsiteY1-18" fmla="*/ 155940 h 275617"/>
                  <a:gd name="connsiteX2-19" fmla="*/ 8200417 w 8200417"/>
                  <a:gd name="connsiteY2-20" fmla="*/ 155940 h 275617"/>
                  <a:gd name="connsiteX3-21" fmla="*/ 8200417 w 8200417"/>
                  <a:gd name="connsiteY3-22" fmla="*/ 155940 h 275617"/>
                  <a:gd name="connsiteX0-23" fmla="*/ 0 w 8200417"/>
                  <a:gd name="connsiteY0-24" fmla="*/ 38910 h 119677"/>
                  <a:gd name="connsiteX1-25" fmla="*/ 5077838 w 8200417"/>
                  <a:gd name="connsiteY1-26" fmla="*/ 0 h 119677"/>
                  <a:gd name="connsiteX2-27" fmla="*/ 8200417 w 8200417"/>
                  <a:gd name="connsiteY2-28" fmla="*/ 0 h 119677"/>
                  <a:gd name="connsiteX3-29" fmla="*/ 8200417 w 8200417"/>
                  <a:gd name="connsiteY3-30" fmla="*/ 0 h 119677"/>
                  <a:gd name="connsiteX0-31" fmla="*/ 0 w 8200417"/>
                  <a:gd name="connsiteY0-32" fmla="*/ 38910 h 74187"/>
                  <a:gd name="connsiteX1-33" fmla="*/ 5077838 w 8200417"/>
                  <a:gd name="connsiteY1-34" fmla="*/ 0 h 74187"/>
                  <a:gd name="connsiteX2-35" fmla="*/ 8200417 w 8200417"/>
                  <a:gd name="connsiteY2-36" fmla="*/ 0 h 74187"/>
                  <a:gd name="connsiteX3-37" fmla="*/ 8200417 w 8200417"/>
                  <a:gd name="connsiteY3-38" fmla="*/ 0 h 74187"/>
                  <a:gd name="connsiteX0-39" fmla="*/ 0 w 8200417"/>
                  <a:gd name="connsiteY0-40" fmla="*/ 38910 h 74187"/>
                  <a:gd name="connsiteX1-41" fmla="*/ 5077838 w 8200417"/>
                  <a:gd name="connsiteY1-42" fmla="*/ 0 h 74187"/>
                  <a:gd name="connsiteX2-43" fmla="*/ 8200417 w 8200417"/>
                  <a:gd name="connsiteY2-44" fmla="*/ 0 h 74187"/>
                  <a:gd name="connsiteX3-45" fmla="*/ 8200417 w 8200417"/>
                  <a:gd name="connsiteY3-46" fmla="*/ 0 h 74187"/>
                </a:gdLst>
                <a:ahLst/>
                <a:cxnLst>
                  <a:cxn ang="0">
                    <a:pos x="connsiteX0-1" y="connsiteY0-2"/>
                  </a:cxn>
                  <a:cxn ang="0">
                    <a:pos x="connsiteX1-3" y="connsiteY1-4"/>
                  </a:cxn>
                  <a:cxn ang="0">
                    <a:pos x="connsiteX2-5" y="connsiteY2-6"/>
                  </a:cxn>
                  <a:cxn ang="0">
                    <a:pos x="connsiteX3-13" y="connsiteY3-14"/>
                  </a:cxn>
                </a:cxnLst>
                <a:rect l="l" t="t" r="r" b="b"/>
                <a:pathLst>
                  <a:path w="8200417" h="74187">
                    <a:moveTo>
                      <a:pt x="0" y="38910"/>
                    </a:moveTo>
                    <a:lnTo>
                      <a:pt x="5077838" y="0"/>
                    </a:lnTo>
                    <a:cubicBezTo>
                      <a:pt x="6119583" y="74187"/>
                      <a:pt x="7159557" y="0"/>
                      <a:pt x="8200417" y="0"/>
                    </a:cubicBezTo>
                    <a:lnTo>
                      <a:pt x="8200417" y="0"/>
                    </a:lnTo>
                  </a:path>
                </a:pathLst>
              </a:custGeom>
              <a:ln>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23" name="Freeform 22"/>
              <p:cNvSpPr/>
              <p:nvPr/>
            </p:nvSpPr>
            <p:spPr>
              <a:xfrm>
                <a:off x="427711" y="1997491"/>
                <a:ext cx="8201302" cy="73707"/>
              </a:xfrm>
              <a:custGeom>
                <a:avLst/>
                <a:gdLst>
                  <a:gd name="connsiteX0" fmla="*/ 0 w 8200417"/>
                  <a:gd name="connsiteY0" fmla="*/ 38910 h 38910"/>
                  <a:gd name="connsiteX1" fmla="*/ 8200417 w 8200417"/>
                  <a:gd name="connsiteY1" fmla="*/ 0 h 38910"/>
                  <a:gd name="connsiteX2" fmla="*/ 8200417 w 8200417"/>
                  <a:gd name="connsiteY2" fmla="*/ 0 h 38910"/>
                  <a:gd name="connsiteX0-1" fmla="*/ 0 w 8200417"/>
                  <a:gd name="connsiteY0-2" fmla="*/ 38910 h 38910"/>
                  <a:gd name="connsiteX1-3" fmla="*/ 5077838 w 8200417"/>
                  <a:gd name="connsiteY1-4" fmla="*/ 0 h 38910"/>
                  <a:gd name="connsiteX2-5" fmla="*/ 8200417 w 8200417"/>
                  <a:gd name="connsiteY2-6" fmla="*/ 0 h 38910"/>
                  <a:gd name="connsiteX3" fmla="*/ 8200417 w 8200417"/>
                  <a:gd name="connsiteY3" fmla="*/ 0 h 38910"/>
                  <a:gd name="connsiteX0-7" fmla="*/ 0 w 8200417"/>
                  <a:gd name="connsiteY0-8" fmla="*/ 38910 h 119677"/>
                  <a:gd name="connsiteX1-9" fmla="*/ 5077838 w 8200417"/>
                  <a:gd name="connsiteY1-10" fmla="*/ 0 h 119677"/>
                  <a:gd name="connsiteX2-11" fmla="*/ 8200417 w 8200417"/>
                  <a:gd name="connsiteY2-12" fmla="*/ 0 h 119677"/>
                  <a:gd name="connsiteX3-13" fmla="*/ 8200417 w 8200417"/>
                  <a:gd name="connsiteY3-14" fmla="*/ 0 h 119677"/>
                  <a:gd name="connsiteX0-15" fmla="*/ 0 w 8200417"/>
                  <a:gd name="connsiteY0-16" fmla="*/ 194850 h 275617"/>
                  <a:gd name="connsiteX1-17" fmla="*/ 5077838 w 8200417"/>
                  <a:gd name="connsiteY1-18" fmla="*/ 155940 h 275617"/>
                  <a:gd name="connsiteX2-19" fmla="*/ 8200417 w 8200417"/>
                  <a:gd name="connsiteY2-20" fmla="*/ 155940 h 275617"/>
                  <a:gd name="connsiteX3-21" fmla="*/ 8200417 w 8200417"/>
                  <a:gd name="connsiteY3-22" fmla="*/ 155940 h 275617"/>
                  <a:gd name="connsiteX0-23" fmla="*/ 0 w 8200417"/>
                  <a:gd name="connsiteY0-24" fmla="*/ 38910 h 119677"/>
                  <a:gd name="connsiteX1-25" fmla="*/ 5077838 w 8200417"/>
                  <a:gd name="connsiteY1-26" fmla="*/ 0 h 119677"/>
                  <a:gd name="connsiteX2-27" fmla="*/ 8200417 w 8200417"/>
                  <a:gd name="connsiteY2-28" fmla="*/ 0 h 119677"/>
                  <a:gd name="connsiteX3-29" fmla="*/ 8200417 w 8200417"/>
                  <a:gd name="connsiteY3-30" fmla="*/ 0 h 119677"/>
                  <a:gd name="connsiteX0-31" fmla="*/ 0 w 8200417"/>
                  <a:gd name="connsiteY0-32" fmla="*/ 38910 h 74187"/>
                  <a:gd name="connsiteX1-33" fmla="*/ 5077838 w 8200417"/>
                  <a:gd name="connsiteY1-34" fmla="*/ 0 h 74187"/>
                  <a:gd name="connsiteX2-35" fmla="*/ 8200417 w 8200417"/>
                  <a:gd name="connsiteY2-36" fmla="*/ 0 h 74187"/>
                  <a:gd name="connsiteX3-37" fmla="*/ 8200417 w 8200417"/>
                  <a:gd name="connsiteY3-38" fmla="*/ 0 h 74187"/>
                  <a:gd name="connsiteX0-39" fmla="*/ 0 w 8200417"/>
                  <a:gd name="connsiteY0-40" fmla="*/ 38910 h 74187"/>
                  <a:gd name="connsiteX1-41" fmla="*/ 5077838 w 8200417"/>
                  <a:gd name="connsiteY1-42" fmla="*/ 0 h 74187"/>
                  <a:gd name="connsiteX2-43" fmla="*/ 8200417 w 8200417"/>
                  <a:gd name="connsiteY2-44" fmla="*/ 0 h 74187"/>
                  <a:gd name="connsiteX3-45" fmla="*/ 8200417 w 8200417"/>
                  <a:gd name="connsiteY3-46" fmla="*/ 0 h 74187"/>
                </a:gdLst>
                <a:ahLst/>
                <a:cxnLst>
                  <a:cxn ang="0">
                    <a:pos x="connsiteX0-1" y="connsiteY0-2"/>
                  </a:cxn>
                  <a:cxn ang="0">
                    <a:pos x="connsiteX1-3" y="connsiteY1-4"/>
                  </a:cxn>
                  <a:cxn ang="0">
                    <a:pos x="connsiteX2-5" y="connsiteY2-6"/>
                  </a:cxn>
                  <a:cxn ang="0">
                    <a:pos x="connsiteX3-13" y="connsiteY3-14"/>
                  </a:cxn>
                </a:cxnLst>
                <a:rect l="l" t="t" r="r" b="b"/>
                <a:pathLst>
                  <a:path w="8200417" h="74187">
                    <a:moveTo>
                      <a:pt x="0" y="38910"/>
                    </a:moveTo>
                    <a:lnTo>
                      <a:pt x="5077838" y="0"/>
                    </a:lnTo>
                    <a:cubicBezTo>
                      <a:pt x="6119583" y="74187"/>
                      <a:pt x="7159557" y="0"/>
                      <a:pt x="8200417" y="0"/>
                    </a:cubicBezTo>
                    <a:lnTo>
                      <a:pt x="8200417" y="0"/>
                    </a:lnTo>
                  </a:path>
                </a:pathLst>
              </a:custGeom>
              <a:ln>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grpSp>
        <p:sp>
          <p:nvSpPr>
            <p:cNvPr id="11278" name="TextBox 20"/>
            <p:cNvSpPr txBox="1">
              <a:spLocks noChangeArrowheads="1"/>
            </p:cNvSpPr>
            <p:nvPr/>
          </p:nvSpPr>
          <p:spPr bwMode="auto">
            <a:xfrm>
              <a:off x="6731552" y="2071678"/>
              <a:ext cx="926857" cy="369332"/>
            </a:xfrm>
            <a:prstGeom prst="rect">
              <a:avLst/>
            </a:prstGeom>
            <a:noFill/>
            <a:ln w="9525">
              <a:noFill/>
              <a:miter lim="800000"/>
            </a:ln>
          </p:spPr>
          <p:txBody>
            <a:bodyPr wrap="none">
              <a:spAutoFit/>
            </a:bodyPr>
            <a:lstStyle/>
            <a:p>
              <a:r>
                <a:rPr lang="en-US">
                  <a:solidFill>
                    <a:schemeClr val="bg1"/>
                  </a:solidFill>
                  <a:latin typeface="Verdana" panose="020B0604030504040204" pitchFamily="34" charset="0"/>
                </a:rPr>
                <a:t>SKULL</a:t>
              </a:r>
              <a:endParaRPr lang="en-GB">
                <a:solidFill>
                  <a:schemeClr val="bg1"/>
                </a:solidFill>
                <a:latin typeface="Verdana" panose="020B0604030504040204" pitchFamily="34" charset="0"/>
              </a:endParaRPr>
            </a:p>
          </p:txBody>
        </p:sp>
      </p:grpSp>
      <p:sp>
        <p:nvSpPr>
          <p:cNvPr id="25" name="Rounded Rectangle 24"/>
          <p:cNvSpPr/>
          <p:nvPr/>
        </p:nvSpPr>
        <p:spPr>
          <a:xfrm>
            <a:off x="4144992" y="1410877"/>
            <a:ext cx="1039829" cy="589364"/>
          </a:xfrm>
          <a:prstGeom prst="roundRect">
            <a:avLst>
              <a:gd name="adj" fmla="val 50000"/>
            </a:avLst>
          </a:prstGeom>
          <a:solidFill>
            <a:schemeClr val="bg1">
              <a:lumMod val="75000"/>
            </a:schemeClr>
          </a:solidFill>
          <a:ln>
            <a:solidFill>
              <a:schemeClr val="bg1"/>
            </a:solidFill>
          </a:ln>
          <a:effectLst>
            <a:outerShdw blurRad="152400" dist="38100" dir="5400000" sx="90000" sy="-19000" rotWithShape="0">
              <a:schemeClr val="bg1">
                <a:alpha val="15000"/>
              </a:schemeClr>
            </a:outerShdw>
          </a:effectLst>
          <a:scene3d>
            <a:camera prst="isometricTopUp">
              <a:rot lat="17250761" lon="2792075" rev="18870000"/>
            </a:camera>
            <a:lightRig rig="threePt" dir="t">
              <a:rot lat="0" lon="0" rev="1800000"/>
            </a:lightRig>
          </a:scene3d>
          <a:sp3d extrusionH="762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27" name="Curved Connector 26"/>
          <p:cNvCxnSpPr/>
          <p:nvPr/>
        </p:nvCxnSpPr>
        <p:spPr>
          <a:xfrm flipV="1">
            <a:off x="4665663" y="1214438"/>
            <a:ext cx="977900" cy="471487"/>
          </a:xfrm>
          <a:prstGeom prst="curvedConnector3">
            <a:avLst>
              <a:gd name="adj1" fmla="val 639"/>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274" name="TextBox 27"/>
          <p:cNvSpPr txBox="1">
            <a:spLocks noChangeArrowheads="1"/>
          </p:cNvSpPr>
          <p:nvPr/>
        </p:nvSpPr>
        <p:spPr bwMode="auto">
          <a:xfrm>
            <a:off x="3214688" y="1284288"/>
            <a:ext cx="541337" cy="287337"/>
          </a:xfrm>
          <a:prstGeom prst="rect">
            <a:avLst/>
          </a:prstGeom>
          <a:noFill/>
          <a:ln w="9525">
            <a:noFill/>
            <a:miter lim="800000"/>
          </a:ln>
        </p:spPr>
        <p:txBody>
          <a:bodyPr wrap="none">
            <a:spAutoFit/>
          </a:bodyPr>
          <a:lstStyle/>
          <a:p>
            <a:pPr algn="ctr"/>
            <a:r>
              <a:rPr lang="en-US" sz="1400">
                <a:solidFill>
                  <a:schemeClr val="bg1"/>
                </a:solidFill>
                <a:latin typeface="Verdana" panose="020B0604030504040204" pitchFamily="34" charset="0"/>
              </a:rPr>
              <a:t>SCALP</a:t>
            </a:r>
            <a:endParaRPr lang="en-US" sz="1400">
              <a:solidFill>
                <a:schemeClr val="bg1"/>
              </a:solidFill>
              <a:latin typeface="Verdana" panose="020B0604030504040204" pitchFamily="34" charset="0"/>
            </a:endParaRPr>
          </a:p>
          <a:p>
            <a:pPr algn="ctr"/>
            <a:r>
              <a:rPr lang="en-US" sz="1400">
                <a:solidFill>
                  <a:schemeClr val="bg1"/>
                </a:solidFill>
                <a:latin typeface="Verdana" panose="020B0604030504040204" pitchFamily="34" charset="0"/>
              </a:rPr>
              <a:t>ELECTRODE</a:t>
            </a:r>
            <a:endParaRPr lang="en-GB" sz="1400">
              <a:solidFill>
                <a:schemeClr val="bg1"/>
              </a:solidFill>
              <a:latin typeface="Verdana" panose="020B0604030504040204" pitchFamily="34" charset="0"/>
            </a:endParaRPr>
          </a:p>
        </p:txBody>
      </p:sp>
      <p:sp>
        <p:nvSpPr>
          <p:cNvPr id="26" name="Rounded Rectangle 25"/>
          <p:cNvSpPr/>
          <p:nvPr/>
        </p:nvSpPr>
        <p:spPr bwMode="auto">
          <a:xfrm>
            <a:off x="357188" y="200025"/>
            <a:ext cx="8501062" cy="428625"/>
          </a:xfrm>
          <a:prstGeom prst="roundRect">
            <a:avLst/>
          </a:prstGeom>
          <a:solidFill>
            <a:srgbClr val="00FFFF">
              <a:lumMod val="75000"/>
              <a:alpha val="71000"/>
            </a:srgbClr>
          </a:solidFill>
          <a:ln w="9525" cap="flat" cmpd="sng" algn="ctr">
            <a:solidFill>
              <a:srgbClr val="FFFFFF"/>
            </a:solidFill>
            <a:prstDash val="solid"/>
            <a:round/>
            <a:headEnd type="none" w="med" len="med"/>
            <a:tailEnd type="none" w="med" len="med"/>
          </a:ln>
          <a:effectLst/>
        </p:spPr>
        <p:txBody>
          <a:bodyPr/>
          <a:lstStyle/>
          <a:p>
            <a:pPr>
              <a:defRPr/>
            </a:pPr>
            <a:endParaRPr lang="en-GB" b="1" kern="0">
              <a:solidFill>
                <a:schemeClr val="bg1"/>
              </a:solidFill>
              <a:latin typeface="Arial" panose="020B0604020202020204" pitchFamily="34" charset="0"/>
            </a:endParaRPr>
          </a:p>
        </p:txBody>
      </p:sp>
      <p:sp>
        <p:nvSpPr>
          <p:cNvPr id="29" name="Rectangle 28"/>
          <p:cNvSpPr>
            <a:spLocks noChangeArrowheads="1"/>
          </p:cNvSpPr>
          <p:nvPr/>
        </p:nvSpPr>
        <p:spPr bwMode="auto">
          <a:xfrm>
            <a:off x="673100" y="185738"/>
            <a:ext cx="7766050" cy="477837"/>
          </a:xfrm>
          <a:prstGeom prst="rect">
            <a:avLst/>
          </a:prstGeom>
          <a:noFill/>
          <a:ln w="9525">
            <a:noFill/>
            <a:miter lim="800000"/>
          </a:ln>
          <a:effectLst/>
        </p:spPr>
        <p:txBody>
          <a:bodyPr wrap="none" lIns="126000" tIns="36000" bIns="72000" anchor="ctr">
            <a:spAutoFit/>
          </a:bodyPr>
          <a:lstStyle/>
          <a:p>
            <a:pPr algn="ctr" fontAlgn="auto">
              <a:spcBef>
                <a:spcPts val="0"/>
              </a:spcBef>
              <a:spcAft>
                <a:spcPts val="0"/>
              </a:spcAft>
              <a:defRPr/>
            </a:pPr>
            <a:r>
              <a:rPr lang="en-GB" sz="2400" kern="0" dirty="0">
                <a:solidFill>
                  <a:schemeClr val="bg1"/>
                </a:solidFill>
                <a:latin typeface="Calibri" panose="020F0502020204030204" pitchFamily="34" charset="0"/>
              </a:rPr>
              <a:t>scalp EEG </a:t>
            </a:r>
            <a:r>
              <a:rPr lang="en-GB" sz="2400" kern="0" dirty="0" err="1">
                <a:solidFill>
                  <a:schemeClr val="bg1"/>
                </a:solidFill>
                <a:latin typeface="Calibri" panose="020F0502020204030204" pitchFamily="34" charset="0"/>
              </a:rPr>
              <a:t>vs</a:t>
            </a:r>
            <a:r>
              <a:rPr lang="en-GB" sz="2400" kern="0" dirty="0">
                <a:solidFill>
                  <a:schemeClr val="bg1"/>
                </a:solidFill>
                <a:latin typeface="Calibri" panose="020F0502020204030204" pitchFamily="34" charset="0"/>
              </a:rPr>
              <a:t> direct cortical recording: magnitude differences</a:t>
            </a:r>
            <a:endParaRPr lang="en-GB" sz="2400" kern="0" dirty="0">
              <a:solidFill>
                <a:schemeClr val="bg1"/>
              </a:solidFill>
              <a:latin typeface="Calibri" panose="020F050202020403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uttura predefinita">
  <a:themeElements>
    <a:clrScheme name="">
      <a:dk1>
        <a:srgbClr val="000000"/>
      </a:dk1>
      <a:lt1>
        <a:srgbClr val="FFFFFF"/>
      </a:lt1>
      <a:dk2>
        <a:srgbClr val="333399"/>
      </a:dk2>
      <a:lt2>
        <a:srgbClr val="FFFF00"/>
      </a:lt2>
      <a:accent1>
        <a:srgbClr val="FF9900"/>
      </a:accent1>
      <a:accent2>
        <a:srgbClr val="00FFFF"/>
      </a:accent2>
      <a:accent3>
        <a:srgbClr val="ADADCA"/>
      </a:accent3>
      <a:accent4>
        <a:srgbClr val="DADADA"/>
      </a:accent4>
      <a:accent5>
        <a:srgbClr val="FFCAAA"/>
      </a:accent5>
      <a:accent6>
        <a:srgbClr val="00E7E7"/>
      </a:accent6>
      <a:hlink>
        <a:srgbClr val="FF0000"/>
      </a:hlink>
      <a:folHlink>
        <a:srgbClr val="969696"/>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it-IT"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it-IT"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Struttura predefinita">
  <a:themeElements>
    <a:clrScheme name="">
      <a:dk1>
        <a:srgbClr val="000000"/>
      </a:dk1>
      <a:lt1>
        <a:srgbClr val="FFFFFF"/>
      </a:lt1>
      <a:dk2>
        <a:srgbClr val="333399"/>
      </a:dk2>
      <a:lt2>
        <a:srgbClr val="FFFF00"/>
      </a:lt2>
      <a:accent1>
        <a:srgbClr val="FF9900"/>
      </a:accent1>
      <a:accent2>
        <a:srgbClr val="00FFFF"/>
      </a:accent2>
      <a:accent3>
        <a:srgbClr val="ADADCA"/>
      </a:accent3>
      <a:accent4>
        <a:srgbClr val="DADADA"/>
      </a:accent4>
      <a:accent5>
        <a:srgbClr val="FFCAAA"/>
      </a:accent5>
      <a:accent6>
        <a:srgbClr val="00E7E7"/>
      </a:accent6>
      <a:hlink>
        <a:srgbClr val="FF0000"/>
      </a:hlink>
      <a:folHlink>
        <a:srgbClr val="969696"/>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it-IT"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it-IT"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truttura predefinita">
  <a:themeElements>
    <a:clrScheme name="">
      <a:dk1>
        <a:srgbClr val="000000"/>
      </a:dk1>
      <a:lt1>
        <a:srgbClr val="FFFFFF"/>
      </a:lt1>
      <a:dk2>
        <a:srgbClr val="333399"/>
      </a:dk2>
      <a:lt2>
        <a:srgbClr val="FFFF00"/>
      </a:lt2>
      <a:accent1>
        <a:srgbClr val="FF9900"/>
      </a:accent1>
      <a:accent2>
        <a:srgbClr val="00FFFF"/>
      </a:accent2>
      <a:accent3>
        <a:srgbClr val="ADADCA"/>
      </a:accent3>
      <a:accent4>
        <a:srgbClr val="DADADA"/>
      </a:accent4>
      <a:accent5>
        <a:srgbClr val="FFCAAA"/>
      </a:accent5>
      <a:accent6>
        <a:srgbClr val="00E7E7"/>
      </a:accent6>
      <a:hlink>
        <a:srgbClr val="FF0000"/>
      </a:hlink>
      <a:folHlink>
        <a:srgbClr val="969696"/>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it-IT"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it-IT"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Custom Design 15">
      <a:dk1>
        <a:srgbClr val="000000"/>
      </a:dk1>
      <a:lt1>
        <a:srgbClr val="FFFFFF"/>
      </a:lt1>
      <a:dk2>
        <a:srgbClr val="4B462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9C19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4B462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9C19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Struttura predefinita">
  <a:themeElements>
    <a:clrScheme name="">
      <a:dk1>
        <a:srgbClr val="000000"/>
      </a:dk1>
      <a:lt1>
        <a:srgbClr val="FFFFFF"/>
      </a:lt1>
      <a:dk2>
        <a:srgbClr val="333399"/>
      </a:dk2>
      <a:lt2>
        <a:srgbClr val="FFFF00"/>
      </a:lt2>
      <a:accent1>
        <a:srgbClr val="FF9900"/>
      </a:accent1>
      <a:accent2>
        <a:srgbClr val="00FFFF"/>
      </a:accent2>
      <a:accent3>
        <a:srgbClr val="ADADCA"/>
      </a:accent3>
      <a:accent4>
        <a:srgbClr val="DADADA"/>
      </a:accent4>
      <a:accent5>
        <a:srgbClr val="FFCAAA"/>
      </a:accent5>
      <a:accent6>
        <a:srgbClr val="00E7E7"/>
      </a:accent6>
      <a:hlink>
        <a:srgbClr val="FF0000"/>
      </a:hlink>
      <a:folHlink>
        <a:srgbClr val="969696"/>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it-IT"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it-IT"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amouraux">
      <a:dk1>
        <a:srgbClr val="FFFFFF"/>
      </a:dk1>
      <a:lt1>
        <a:srgbClr val="000000"/>
      </a:lt1>
      <a:dk2>
        <a:srgbClr val="C6D9F0"/>
      </a:dk2>
      <a:lt2>
        <a:srgbClr val="101C2A"/>
      </a:lt2>
      <a:accent1>
        <a:srgbClr val="B8CCE4"/>
      </a:accent1>
      <a:accent2>
        <a:srgbClr val="E5B9B7"/>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10432</Words>
  <Application>WPS 演示</Application>
  <PresentationFormat>全屏显示(4:3)</PresentationFormat>
  <Paragraphs>387</Paragraphs>
  <Slides>58</Slides>
  <Notes>10</Notes>
  <HiddenSlides>7</HiddenSlides>
  <MMClips>0</MMClips>
  <ScaleCrop>false</ScaleCrop>
  <HeadingPairs>
    <vt:vector size="6" baseType="variant">
      <vt:variant>
        <vt:lpstr>已用的字体</vt:lpstr>
      </vt:variant>
      <vt:variant>
        <vt:i4>10</vt:i4>
      </vt:variant>
      <vt:variant>
        <vt:lpstr>主题</vt:lpstr>
      </vt:variant>
      <vt:variant>
        <vt:i4>10</vt:i4>
      </vt:variant>
      <vt:variant>
        <vt:lpstr>幻灯片标题</vt:lpstr>
      </vt:variant>
      <vt:variant>
        <vt:i4>58</vt:i4>
      </vt:variant>
    </vt:vector>
  </HeadingPairs>
  <TitlesOfParts>
    <vt:vector size="78" baseType="lpstr">
      <vt:lpstr>Arial</vt:lpstr>
      <vt:lpstr>宋体</vt:lpstr>
      <vt:lpstr>Wingdings</vt:lpstr>
      <vt:lpstr>Times New Roman</vt:lpstr>
      <vt:lpstr>Calibri</vt:lpstr>
      <vt:lpstr>Tahoma</vt:lpstr>
      <vt:lpstr>Calibri</vt:lpstr>
      <vt:lpstr>Verdana</vt:lpstr>
      <vt:lpstr>微软雅黑</vt:lpstr>
      <vt:lpstr>Arial Unicode MS</vt:lpstr>
      <vt:lpstr>Struttura predefinita</vt:lpstr>
      <vt:lpstr>1_Struttura predefinita</vt:lpstr>
      <vt:lpstr>1_Office Theme</vt:lpstr>
      <vt:lpstr>Office Theme</vt:lpstr>
      <vt:lpstr>Custom Design</vt:lpstr>
      <vt:lpstr>5_Office Theme</vt:lpstr>
      <vt:lpstr>4_Struttura predefinita</vt:lpstr>
      <vt:lpstr>2_Office Theme</vt:lpstr>
      <vt:lpstr>6_Office Theme</vt:lpstr>
      <vt:lpstr>3_Struttura predefinita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Samsung Electronics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Giandomenico Iannetti</dc:creator>
  <cp:lastModifiedBy>Link_freedom</cp:lastModifiedBy>
  <cp:revision>65</cp:revision>
  <dcterms:created xsi:type="dcterms:W3CDTF">2007-04-24T15:35:00Z</dcterms:created>
  <dcterms:modified xsi:type="dcterms:W3CDTF">2021-09-02T09:27:49Z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11E231A8D47F46B8944B8EF1C39B0732</vt:lpwstr>
  </property>
  <property fmtid="{D5CDD505-2E9C-101B-9397-08002B2CF9AE}" pid="3" name="KSOProductBuildVer">
    <vt:lpwstr>2052-11.1.0.10700</vt:lpwstr>
  </property>
</Properties>
</file>